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5" r:id="rId2"/>
    <p:sldId id="268" r:id="rId3"/>
    <p:sldId id="266" r:id="rId4"/>
    <p:sldId id="267" r:id="rId5"/>
    <p:sldId id="261" r:id="rId6"/>
    <p:sldId id="264" r:id="rId7"/>
    <p:sldId id="305" r:id="rId8"/>
    <p:sldId id="301" r:id="rId9"/>
    <p:sldId id="299" r:id="rId10"/>
    <p:sldId id="300" r:id="rId11"/>
    <p:sldId id="303" r:id="rId12"/>
    <p:sldId id="298" r:id="rId13"/>
    <p:sldId id="269" r:id="rId14"/>
    <p:sldId id="295" r:id="rId15"/>
    <p:sldId id="271" r:id="rId16"/>
    <p:sldId id="274" r:id="rId17"/>
    <p:sldId id="302" r:id="rId18"/>
    <p:sldId id="275" r:id="rId19"/>
    <p:sldId id="276" r:id="rId20"/>
    <p:sldId id="277" r:id="rId21"/>
    <p:sldId id="304" r:id="rId22"/>
    <p:sldId id="296" r:id="rId23"/>
    <p:sldId id="280" r:id="rId24"/>
    <p:sldId id="281" r:id="rId25"/>
    <p:sldId id="282" r:id="rId26"/>
    <p:sldId id="297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03" autoAdjust="0"/>
  </p:normalViewPr>
  <p:slideViewPr>
    <p:cSldViewPr snapToGrid="0">
      <p:cViewPr varScale="1">
        <p:scale>
          <a:sx n="63" d="100"/>
          <a:sy n="63" d="100"/>
        </p:scale>
        <p:origin x="-133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8DE6-C6EF-47DC-B537-9DDD9AF229E8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CB800-0696-4573-8FA2-BA556A54FC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15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CB800-0696-4573-8FA2-BA556A54FC1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43E3F85-288F-4193-A1E4-17D34B1941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3E2C304-7D5B-4E9F-B5D1-676631CE00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1F1E-66D2-4398-8A86-A9B055527FBD}" type="datetimeFigureOut">
              <a:rPr lang="en-US" smtClean="0"/>
              <a:pPr/>
              <a:t>7/1/2013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ser:WikipedianProlific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1638300" y="5410200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1763713" y="5035550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1901825" y="468788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073275" y="4449763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2344738" y="4406900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2678113" y="4416425"/>
            <a:ext cx="312738" cy="1143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2987675" y="4530725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3287713" y="4659313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3582988" y="4792663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3887788" y="4759325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168775" y="4549775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4383088" y="4311650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4554538" y="4059238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4721225" y="3802063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4859338" y="35639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026025" y="33353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5202238" y="3159125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5411788" y="3063875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5659438" y="2997200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5921375" y="2954338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173788" y="2925763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6430963" y="2901950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6692900" y="2878138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6950075" y="2806700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7202488" y="2668588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7421563" y="2463800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7588250" y="2235200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7731125" y="199231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7831138" y="174466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File:CMScollaborationPos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495617"/>
            <a:ext cx="76200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606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 descr="C:\Users\rtlines\Pictures\4-24-2013\DSC043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73"/>
            <a:ext cx="9144000" cy="60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0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MS detector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66" y="651163"/>
            <a:ext cx="428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3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435" y="6492875"/>
            <a:ext cx="2895600" cy="365125"/>
          </a:xfrm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Angle </a:t>
            </a:r>
            <a:r>
              <a:rPr lang="en-US">
                <a:sym typeface="Symbol" pitchFamily="18" charset="2"/>
              </a:rPr>
              <a:t></a:t>
            </a:r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 flipV="1">
            <a:off x="3207790" y="2947988"/>
            <a:ext cx="2152650" cy="966788"/>
          </a:xfrm>
          <a:prstGeom prst="line">
            <a:avLst/>
          </a:prstGeom>
          <a:noFill/>
          <a:ln w="57150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>
            <a:off x="3215727" y="3906838"/>
            <a:ext cx="1860550" cy="633413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4017689" y="4206164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4196364" y="2715118"/>
            <a:ext cx="4556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4176958" y="3498850"/>
            <a:ext cx="3698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</a:t>
            </a:r>
          </a:p>
        </p:txBody>
      </p:sp>
      <p:sp>
        <p:nvSpPr>
          <p:cNvPr id="94219" name="Arc 11"/>
          <p:cNvSpPr>
            <a:spLocks/>
          </p:cNvSpPr>
          <p:nvPr/>
        </p:nvSpPr>
        <p:spPr bwMode="auto">
          <a:xfrm rot="1260004">
            <a:off x="3826915" y="3696495"/>
            <a:ext cx="340273" cy="4254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 flipV="1">
            <a:off x="3231931" y="1513488"/>
            <a:ext cx="2135" cy="2427561"/>
          </a:xfrm>
          <a:prstGeom prst="line">
            <a:avLst/>
          </a:prstGeom>
          <a:noFill/>
          <a:ln w="5715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583026" y="1432857"/>
            <a:ext cx="4203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</a:rPr>
              <a:t>F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Charge in B-field Setup</a:t>
            </a:r>
          </a:p>
        </p:txBody>
      </p:sp>
      <p:grpSp>
        <p:nvGrpSpPr>
          <p:cNvPr id="2" name="Group 99"/>
          <p:cNvGrpSpPr>
            <a:grpSpLocks/>
          </p:cNvGrpSpPr>
          <p:nvPr/>
        </p:nvGrpSpPr>
        <p:grpSpPr bwMode="auto">
          <a:xfrm>
            <a:off x="2819400" y="1930400"/>
            <a:ext cx="4635500" cy="3670300"/>
            <a:chOff x="1776" y="1216"/>
            <a:chExt cx="2920" cy="231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776" y="1216"/>
              <a:ext cx="2920" cy="2312"/>
              <a:chOff x="1776" y="1216"/>
              <a:chExt cx="2920" cy="2312"/>
            </a:xfrm>
          </p:grpSpPr>
          <p:sp>
            <p:nvSpPr>
              <p:cNvPr id="100356" name="Oval 4"/>
              <p:cNvSpPr>
                <a:spLocks noChangeArrowheads="1"/>
              </p:cNvSpPr>
              <p:nvPr/>
            </p:nvSpPr>
            <p:spPr bwMode="auto">
              <a:xfrm>
                <a:off x="3760" y="2584"/>
                <a:ext cx="232" cy="240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/>
                  <a:t>+</a:t>
                </a:r>
              </a:p>
            </p:txBody>
          </p:sp>
          <p:sp>
            <p:nvSpPr>
              <p:cNvPr id="100357" name="Line 5"/>
              <p:cNvSpPr>
                <a:spLocks noChangeShapeType="1"/>
              </p:cNvSpPr>
              <p:nvPr/>
            </p:nvSpPr>
            <p:spPr bwMode="auto">
              <a:xfrm flipV="1">
                <a:off x="3880" y="1904"/>
                <a:ext cx="0" cy="6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58" name="Text Box 6"/>
              <p:cNvSpPr txBox="1">
                <a:spLocks noChangeArrowheads="1"/>
              </p:cNvSpPr>
              <p:nvPr/>
            </p:nvSpPr>
            <p:spPr bwMode="auto">
              <a:xfrm>
                <a:off x="3958" y="2025"/>
                <a:ext cx="22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rgbClr val="FF0000"/>
                    </a:solidFill>
                  </a:rPr>
                  <a:t>v</a:t>
                </a:r>
              </a:p>
            </p:txBody>
          </p:sp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1784" y="1728"/>
                <a:ext cx="128" cy="128"/>
                <a:chOff x="1784" y="1736"/>
                <a:chExt cx="128" cy="128"/>
              </a:xfrm>
            </p:grpSpPr>
            <p:sp>
              <p:nvSpPr>
                <p:cNvPr id="100360" name="Line 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1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1792" y="2344"/>
                <a:ext cx="128" cy="128"/>
                <a:chOff x="1784" y="1736"/>
                <a:chExt cx="128" cy="128"/>
              </a:xfrm>
            </p:grpSpPr>
            <p:sp>
              <p:nvSpPr>
                <p:cNvPr id="100363" name="Line 1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4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1784" y="2856"/>
                <a:ext cx="128" cy="128"/>
                <a:chOff x="1784" y="1736"/>
                <a:chExt cx="128" cy="128"/>
              </a:xfrm>
            </p:grpSpPr>
            <p:sp>
              <p:nvSpPr>
                <p:cNvPr id="100366" name="Line 1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7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1776" y="3400"/>
                <a:ext cx="128" cy="128"/>
                <a:chOff x="1784" y="1736"/>
                <a:chExt cx="128" cy="128"/>
              </a:xfrm>
            </p:grpSpPr>
            <p:sp>
              <p:nvSpPr>
                <p:cNvPr id="100369" name="Line 1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0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2424" y="1728"/>
                <a:ext cx="128" cy="128"/>
                <a:chOff x="1784" y="1736"/>
                <a:chExt cx="128" cy="128"/>
              </a:xfrm>
            </p:grpSpPr>
            <p:sp>
              <p:nvSpPr>
                <p:cNvPr id="100372" name="Line 2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2432" y="2344"/>
                <a:ext cx="128" cy="128"/>
                <a:chOff x="1784" y="1736"/>
                <a:chExt cx="128" cy="128"/>
              </a:xfrm>
            </p:grpSpPr>
            <p:sp>
              <p:nvSpPr>
                <p:cNvPr id="100375" name="Line 2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6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2424" y="2856"/>
                <a:ext cx="128" cy="128"/>
                <a:chOff x="1784" y="1736"/>
                <a:chExt cx="128" cy="128"/>
              </a:xfrm>
            </p:grpSpPr>
            <p:sp>
              <p:nvSpPr>
                <p:cNvPr id="100378" name="Line 2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9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2416" y="3400"/>
                <a:ext cx="128" cy="128"/>
                <a:chOff x="1784" y="1736"/>
                <a:chExt cx="128" cy="128"/>
              </a:xfrm>
            </p:grpSpPr>
            <p:sp>
              <p:nvSpPr>
                <p:cNvPr id="100381" name="Line 2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2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2944" y="1728"/>
                <a:ext cx="128" cy="128"/>
                <a:chOff x="1784" y="1736"/>
                <a:chExt cx="128" cy="128"/>
              </a:xfrm>
            </p:grpSpPr>
            <p:sp>
              <p:nvSpPr>
                <p:cNvPr id="100384" name="Line 3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5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2952" y="2344"/>
                <a:ext cx="128" cy="128"/>
                <a:chOff x="1784" y="1736"/>
                <a:chExt cx="128" cy="128"/>
              </a:xfrm>
            </p:grpSpPr>
            <p:sp>
              <p:nvSpPr>
                <p:cNvPr id="100387" name="Line 3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8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2944" y="2856"/>
                <a:ext cx="128" cy="128"/>
                <a:chOff x="1784" y="1736"/>
                <a:chExt cx="128" cy="128"/>
              </a:xfrm>
            </p:grpSpPr>
            <p:sp>
              <p:nvSpPr>
                <p:cNvPr id="100390" name="Line 3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2936" y="3400"/>
                <a:ext cx="128" cy="128"/>
                <a:chOff x="1784" y="1736"/>
                <a:chExt cx="128" cy="128"/>
              </a:xfrm>
            </p:grpSpPr>
            <p:sp>
              <p:nvSpPr>
                <p:cNvPr id="100393" name="Line 4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4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43"/>
              <p:cNvGrpSpPr>
                <a:grpSpLocks/>
              </p:cNvGrpSpPr>
              <p:nvPr/>
            </p:nvGrpSpPr>
            <p:grpSpPr bwMode="auto">
              <a:xfrm>
                <a:off x="3520" y="1728"/>
                <a:ext cx="128" cy="128"/>
                <a:chOff x="1784" y="1736"/>
                <a:chExt cx="128" cy="128"/>
              </a:xfrm>
            </p:grpSpPr>
            <p:sp>
              <p:nvSpPr>
                <p:cNvPr id="100396" name="Line 4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7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3528" y="2344"/>
                <a:ext cx="128" cy="128"/>
                <a:chOff x="1784" y="1736"/>
                <a:chExt cx="128" cy="128"/>
              </a:xfrm>
            </p:grpSpPr>
            <p:sp>
              <p:nvSpPr>
                <p:cNvPr id="100399" name="Line 4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0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3520" y="2856"/>
                <a:ext cx="128" cy="128"/>
                <a:chOff x="1784" y="1736"/>
                <a:chExt cx="128" cy="128"/>
              </a:xfrm>
            </p:grpSpPr>
            <p:sp>
              <p:nvSpPr>
                <p:cNvPr id="100402" name="Line 5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3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3512" y="3400"/>
                <a:ext cx="128" cy="128"/>
                <a:chOff x="1784" y="1736"/>
                <a:chExt cx="128" cy="128"/>
              </a:xfrm>
            </p:grpSpPr>
            <p:sp>
              <p:nvSpPr>
                <p:cNvPr id="100405" name="Line 5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6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4024" y="1728"/>
                <a:ext cx="128" cy="128"/>
                <a:chOff x="1784" y="1736"/>
                <a:chExt cx="128" cy="128"/>
              </a:xfrm>
            </p:grpSpPr>
            <p:sp>
              <p:nvSpPr>
                <p:cNvPr id="100408" name="Line 5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9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58"/>
              <p:cNvGrpSpPr>
                <a:grpSpLocks/>
              </p:cNvGrpSpPr>
              <p:nvPr/>
            </p:nvGrpSpPr>
            <p:grpSpPr bwMode="auto">
              <a:xfrm>
                <a:off x="4032" y="2344"/>
                <a:ext cx="128" cy="128"/>
                <a:chOff x="1784" y="1736"/>
                <a:chExt cx="128" cy="128"/>
              </a:xfrm>
            </p:grpSpPr>
            <p:sp>
              <p:nvSpPr>
                <p:cNvPr id="100411" name="Line 5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61"/>
              <p:cNvGrpSpPr>
                <a:grpSpLocks/>
              </p:cNvGrpSpPr>
              <p:nvPr/>
            </p:nvGrpSpPr>
            <p:grpSpPr bwMode="auto">
              <a:xfrm>
                <a:off x="4024" y="2856"/>
                <a:ext cx="128" cy="128"/>
                <a:chOff x="1784" y="1736"/>
                <a:chExt cx="128" cy="128"/>
              </a:xfrm>
            </p:grpSpPr>
            <p:sp>
              <p:nvSpPr>
                <p:cNvPr id="100414" name="Line 6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64"/>
              <p:cNvGrpSpPr>
                <a:grpSpLocks/>
              </p:cNvGrpSpPr>
              <p:nvPr/>
            </p:nvGrpSpPr>
            <p:grpSpPr bwMode="auto">
              <a:xfrm>
                <a:off x="4016" y="3400"/>
                <a:ext cx="128" cy="128"/>
                <a:chOff x="1784" y="1736"/>
                <a:chExt cx="128" cy="128"/>
              </a:xfrm>
            </p:grpSpPr>
            <p:sp>
              <p:nvSpPr>
                <p:cNvPr id="100417" name="Line 6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8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4560" y="1728"/>
                <a:ext cx="128" cy="128"/>
                <a:chOff x="1784" y="1736"/>
                <a:chExt cx="128" cy="128"/>
              </a:xfrm>
            </p:grpSpPr>
            <p:sp>
              <p:nvSpPr>
                <p:cNvPr id="100420" name="Line 6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1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70"/>
              <p:cNvGrpSpPr>
                <a:grpSpLocks/>
              </p:cNvGrpSpPr>
              <p:nvPr/>
            </p:nvGrpSpPr>
            <p:grpSpPr bwMode="auto">
              <a:xfrm>
                <a:off x="4568" y="2344"/>
                <a:ext cx="128" cy="128"/>
                <a:chOff x="1784" y="1736"/>
                <a:chExt cx="128" cy="128"/>
              </a:xfrm>
            </p:grpSpPr>
            <p:sp>
              <p:nvSpPr>
                <p:cNvPr id="100423" name="Line 7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4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73"/>
              <p:cNvGrpSpPr>
                <a:grpSpLocks/>
              </p:cNvGrpSpPr>
              <p:nvPr/>
            </p:nvGrpSpPr>
            <p:grpSpPr bwMode="auto">
              <a:xfrm>
                <a:off x="4560" y="2856"/>
                <a:ext cx="128" cy="128"/>
                <a:chOff x="1784" y="1736"/>
                <a:chExt cx="128" cy="128"/>
              </a:xfrm>
            </p:grpSpPr>
            <p:sp>
              <p:nvSpPr>
                <p:cNvPr id="100426" name="Line 7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7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76"/>
              <p:cNvGrpSpPr>
                <a:grpSpLocks/>
              </p:cNvGrpSpPr>
              <p:nvPr/>
            </p:nvGrpSpPr>
            <p:grpSpPr bwMode="auto">
              <a:xfrm>
                <a:off x="4552" y="3400"/>
                <a:ext cx="128" cy="128"/>
                <a:chOff x="1784" y="1736"/>
                <a:chExt cx="128" cy="128"/>
              </a:xfrm>
            </p:grpSpPr>
            <p:sp>
              <p:nvSpPr>
                <p:cNvPr id="100429" name="Line 7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0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79"/>
              <p:cNvGrpSpPr>
                <a:grpSpLocks/>
              </p:cNvGrpSpPr>
              <p:nvPr/>
            </p:nvGrpSpPr>
            <p:grpSpPr bwMode="auto">
              <a:xfrm>
                <a:off x="1776" y="1216"/>
                <a:ext cx="128" cy="128"/>
                <a:chOff x="1784" y="1736"/>
                <a:chExt cx="128" cy="128"/>
              </a:xfrm>
            </p:grpSpPr>
            <p:sp>
              <p:nvSpPr>
                <p:cNvPr id="100432" name="Line 8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3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82"/>
              <p:cNvGrpSpPr>
                <a:grpSpLocks/>
              </p:cNvGrpSpPr>
              <p:nvPr/>
            </p:nvGrpSpPr>
            <p:grpSpPr bwMode="auto">
              <a:xfrm>
                <a:off x="2416" y="1216"/>
                <a:ext cx="128" cy="128"/>
                <a:chOff x="1784" y="1736"/>
                <a:chExt cx="128" cy="128"/>
              </a:xfrm>
            </p:grpSpPr>
            <p:sp>
              <p:nvSpPr>
                <p:cNvPr id="100435" name="Line 8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2936" y="1216"/>
                <a:ext cx="128" cy="128"/>
                <a:chOff x="1784" y="1736"/>
                <a:chExt cx="128" cy="128"/>
              </a:xfrm>
            </p:grpSpPr>
            <p:sp>
              <p:nvSpPr>
                <p:cNvPr id="100438" name="Line 8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88"/>
              <p:cNvGrpSpPr>
                <a:grpSpLocks/>
              </p:cNvGrpSpPr>
              <p:nvPr/>
            </p:nvGrpSpPr>
            <p:grpSpPr bwMode="auto">
              <a:xfrm>
                <a:off x="3512" y="1216"/>
                <a:ext cx="128" cy="128"/>
                <a:chOff x="1784" y="1736"/>
                <a:chExt cx="128" cy="128"/>
              </a:xfrm>
            </p:grpSpPr>
            <p:sp>
              <p:nvSpPr>
                <p:cNvPr id="100441" name="Line 8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2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2" name="Group 91"/>
              <p:cNvGrpSpPr>
                <a:grpSpLocks/>
              </p:cNvGrpSpPr>
              <p:nvPr/>
            </p:nvGrpSpPr>
            <p:grpSpPr bwMode="auto">
              <a:xfrm>
                <a:off x="4016" y="1216"/>
                <a:ext cx="128" cy="128"/>
                <a:chOff x="1784" y="1736"/>
                <a:chExt cx="128" cy="128"/>
              </a:xfrm>
            </p:grpSpPr>
            <p:sp>
              <p:nvSpPr>
                <p:cNvPr id="100444" name="Line 9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3" name="Group 94"/>
              <p:cNvGrpSpPr>
                <a:grpSpLocks/>
              </p:cNvGrpSpPr>
              <p:nvPr/>
            </p:nvGrpSpPr>
            <p:grpSpPr bwMode="auto">
              <a:xfrm>
                <a:off x="4552" y="1216"/>
                <a:ext cx="128" cy="128"/>
                <a:chOff x="1784" y="1736"/>
                <a:chExt cx="128" cy="128"/>
              </a:xfrm>
            </p:grpSpPr>
            <p:sp>
              <p:nvSpPr>
                <p:cNvPr id="100447" name="Line 9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8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0449" name="Line 97"/>
            <p:cNvSpPr>
              <a:spLocks noChangeShapeType="1"/>
            </p:cNvSpPr>
            <p:nvPr/>
          </p:nvSpPr>
          <p:spPr bwMode="auto">
            <a:xfrm flipH="1">
              <a:off x="3000" y="2696"/>
              <a:ext cx="752" cy="0"/>
            </a:xfrm>
            <a:prstGeom prst="line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50" name="Text Box 98"/>
            <p:cNvSpPr txBox="1">
              <a:spLocks noChangeArrowheads="1"/>
            </p:cNvSpPr>
            <p:nvPr/>
          </p:nvSpPr>
          <p:spPr bwMode="auto">
            <a:xfrm>
              <a:off x="3142" y="2281"/>
              <a:ext cx="22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</a:rPr>
                <a:t>F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val 101"/>
          <p:cNvSpPr/>
          <p:nvPr/>
        </p:nvSpPr>
        <p:spPr>
          <a:xfrm>
            <a:off x="2333296" y="2459420"/>
            <a:ext cx="3862552" cy="349994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41435" y="227341"/>
            <a:ext cx="8229600" cy="1143000"/>
          </a:xfrm>
        </p:spPr>
        <p:txBody>
          <a:bodyPr/>
          <a:lstStyle/>
          <a:p>
            <a:r>
              <a:rPr lang="en-US" dirty="0"/>
              <a:t>Charge in </a:t>
            </a:r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100356" name="Oval 4"/>
          <p:cNvSpPr>
            <a:spLocks noChangeArrowheads="1"/>
          </p:cNvSpPr>
          <p:nvPr/>
        </p:nvSpPr>
        <p:spPr bwMode="auto">
          <a:xfrm>
            <a:off x="5969000" y="4102100"/>
            <a:ext cx="368300" cy="381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00357" name="Line 5"/>
          <p:cNvSpPr>
            <a:spLocks noChangeShapeType="1"/>
          </p:cNvSpPr>
          <p:nvPr/>
        </p:nvSpPr>
        <p:spPr bwMode="auto">
          <a:xfrm flipV="1">
            <a:off x="6159500" y="3022600"/>
            <a:ext cx="0" cy="1092200"/>
          </a:xfrm>
          <a:prstGeom prst="lin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283325" y="3214688"/>
            <a:ext cx="3465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832100" y="2743200"/>
            <a:ext cx="203200" cy="203200"/>
            <a:chOff x="1784" y="1736"/>
            <a:chExt cx="128" cy="128"/>
          </a:xfrm>
        </p:grpSpPr>
        <p:sp>
          <p:nvSpPr>
            <p:cNvPr id="10036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844800" y="3721100"/>
            <a:ext cx="203200" cy="203200"/>
            <a:chOff x="1784" y="1736"/>
            <a:chExt cx="128" cy="128"/>
          </a:xfrm>
        </p:grpSpPr>
        <p:sp>
          <p:nvSpPr>
            <p:cNvPr id="100363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4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2832100" y="4533900"/>
            <a:ext cx="203200" cy="203200"/>
            <a:chOff x="1784" y="1736"/>
            <a:chExt cx="128" cy="128"/>
          </a:xfrm>
        </p:grpSpPr>
        <p:sp>
          <p:nvSpPr>
            <p:cNvPr id="10036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2819400" y="5397500"/>
            <a:ext cx="203200" cy="203200"/>
            <a:chOff x="1784" y="1736"/>
            <a:chExt cx="128" cy="128"/>
          </a:xfrm>
        </p:grpSpPr>
        <p:sp>
          <p:nvSpPr>
            <p:cNvPr id="100369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0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3848100" y="2743200"/>
            <a:ext cx="203200" cy="203200"/>
            <a:chOff x="1784" y="1736"/>
            <a:chExt cx="128" cy="128"/>
          </a:xfrm>
        </p:grpSpPr>
        <p:sp>
          <p:nvSpPr>
            <p:cNvPr id="10037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3860800" y="3721100"/>
            <a:ext cx="203200" cy="203200"/>
            <a:chOff x="1784" y="1736"/>
            <a:chExt cx="128" cy="128"/>
          </a:xfrm>
        </p:grpSpPr>
        <p:sp>
          <p:nvSpPr>
            <p:cNvPr id="100375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6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3848100" y="4533900"/>
            <a:ext cx="203200" cy="203200"/>
            <a:chOff x="1784" y="1736"/>
            <a:chExt cx="128" cy="128"/>
          </a:xfrm>
        </p:grpSpPr>
        <p:sp>
          <p:nvSpPr>
            <p:cNvPr id="10037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3835400" y="5397500"/>
            <a:ext cx="203200" cy="203200"/>
            <a:chOff x="1784" y="1736"/>
            <a:chExt cx="128" cy="128"/>
          </a:xfrm>
        </p:grpSpPr>
        <p:sp>
          <p:nvSpPr>
            <p:cNvPr id="100381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2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4673600" y="2743200"/>
            <a:ext cx="203200" cy="203200"/>
            <a:chOff x="1784" y="1736"/>
            <a:chExt cx="128" cy="128"/>
          </a:xfrm>
        </p:grpSpPr>
        <p:sp>
          <p:nvSpPr>
            <p:cNvPr id="10038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" name="Group 34"/>
          <p:cNvGrpSpPr>
            <a:grpSpLocks/>
          </p:cNvGrpSpPr>
          <p:nvPr/>
        </p:nvGrpSpPr>
        <p:grpSpPr bwMode="auto">
          <a:xfrm>
            <a:off x="4686300" y="3721100"/>
            <a:ext cx="203200" cy="203200"/>
            <a:chOff x="1784" y="1736"/>
            <a:chExt cx="128" cy="128"/>
          </a:xfrm>
        </p:grpSpPr>
        <p:sp>
          <p:nvSpPr>
            <p:cNvPr id="100387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8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" name="Group 37"/>
          <p:cNvGrpSpPr>
            <a:grpSpLocks/>
          </p:cNvGrpSpPr>
          <p:nvPr/>
        </p:nvGrpSpPr>
        <p:grpSpPr bwMode="auto">
          <a:xfrm>
            <a:off x="4673600" y="4533900"/>
            <a:ext cx="203200" cy="203200"/>
            <a:chOff x="1784" y="1736"/>
            <a:chExt cx="128" cy="128"/>
          </a:xfrm>
        </p:grpSpPr>
        <p:sp>
          <p:nvSpPr>
            <p:cNvPr id="10039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" name="Group 40"/>
          <p:cNvGrpSpPr>
            <a:grpSpLocks/>
          </p:cNvGrpSpPr>
          <p:nvPr/>
        </p:nvGrpSpPr>
        <p:grpSpPr bwMode="auto">
          <a:xfrm>
            <a:off x="4660900" y="5397500"/>
            <a:ext cx="203200" cy="203200"/>
            <a:chOff x="1784" y="1736"/>
            <a:chExt cx="128" cy="128"/>
          </a:xfrm>
        </p:grpSpPr>
        <p:sp>
          <p:nvSpPr>
            <p:cNvPr id="100393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4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6" name="Group 43"/>
          <p:cNvGrpSpPr>
            <a:grpSpLocks/>
          </p:cNvGrpSpPr>
          <p:nvPr/>
        </p:nvGrpSpPr>
        <p:grpSpPr bwMode="auto">
          <a:xfrm>
            <a:off x="5588000" y="2743200"/>
            <a:ext cx="203200" cy="203200"/>
            <a:chOff x="1784" y="1736"/>
            <a:chExt cx="128" cy="128"/>
          </a:xfrm>
        </p:grpSpPr>
        <p:sp>
          <p:nvSpPr>
            <p:cNvPr id="10039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5600700" y="3721100"/>
            <a:ext cx="203200" cy="203200"/>
            <a:chOff x="1784" y="1736"/>
            <a:chExt cx="128" cy="128"/>
          </a:xfrm>
        </p:grpSpPr>
        <p:sp>
          <p:nvSpPr>
            <p:cNvPr id="100399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0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49"/>
          <p:cNvGrpSpPr>
            <a:grpSpLocks/>
          </p:cNvGrpSpPr>
          <p:nvPr/>
        </p:nvGrpSpPr>
        <p:grpSpPr bwMode="auto">
          <a:xfrm>
            <a:off x="5588000" y="4533900"/>
            <a:ext cx="203200" cy="203200"/>
            <a:chOff x="1784" y="1736"/>
            <a:chExt cx="128" cy="128"/>
          </a:xfrm>
        </p:grpSpPr>
        <p:sp>
          <p:nvSpPr>
            <p:cNvPr id="10040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" name="Group 52"/>
          <p:cNvGrpSpPr>
            <a:grpSpLocks/>
          </p:cNvGrpSpPr>
          <p:nvPr/>
        </p:nvGrpSpPr>
        <p:grpSpPr bwMode="auto">
          <a:xfrm>
            <a:off x="5575300" y="5397500"/>
            <a:ext cx="203200" cy="203200"/>
            <a:chOff x="1784" y="1736"/>
            <a:chExt cx="128" cy="128"/>
          </a:xfrm>
        </p:grpSpPr>
        <p:sp>
          <p:nvSpPr>
            <p:cNvPr id="100405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6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" name="Group 55"/>
          <p:cNvGrpSpPr>
            <a:grpSpLocks/>
          </p:cNvGrpSpPr>
          <p:nvPr/>
        </p:nvGrpSpPr>
        <p:grpSpPr bwMode="auto">
          <a:xfrm>
            <a:off x="6388100" y="2743200"/>
            <a:ext cx="203200" cy="203200"/>
            <a:chOff x="1784" y="1736"/>
            <a:chExt cx="128" cy="128"/>
          </a:xfrm>
        </p:grpSpPr>
        <p:sp>
          <p:nvSpPr>
            <p:cNvPr id="1004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1" name="Group 58"/>
          <p:cNvGrpSpPr>
            <a:grpSpLocks/>
          </p:cNvGrpSpPr>
          <p:nvPr/>
        </p:nvGrpSpPr>
        <p:grpSpPr bwMode="auto">
          <a:xfrm>
            <a:off x="6400800" y="3721100"/>
            <a:ext cx="203200" cy="203200"/>
            <a:chOff x="1784" y="1736"/>
            <a:chExt cx="128" cy="128"/>
          </a:xfrm>
        </p:grpSpPr>
        <p:sp>
          <p:nvSpPr>
            <p:cNvPr id="100411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2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61"/>
          <p:cNvGrpSpPr>
            <a:grpSpLocks/>
          </p:cNvGrpSpPr>
          <p:nvPr/>
        </p:nvGrpSpPr>
        <p:grpSpPr bwMode="auto">
          <a:xfrm>
            <a:off x="6388100" y="4533900"/>
            <a:ext cx="203200" cy="203200"/>
            <a:chOff x="1784" y="1736"/>
            <a:chExt cx="128" cy="128"/>
          </a:xfrm>
        </p:grpSpPr>
        <p:sp>
          <p:nvSpPr>
            <p:cNvPr id="10041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" name="Group 64"/>
          <p:cNvGrpSpPr>
            <a:grpSpLocks/>
          </p:cNvGrpSpPr>
          <p:nvPr/>
        </p:nvGrpSpPr>
        <p:grpSpPr bwMode="auto">
          <a:xfrm>
            <a:off x="6375400" y="5397500"/>
            <a:ext cx="203200" cy="203200"/>
            <a:chOff x="1784" y="1736"/>
            <a:chExt cx="128" cy="128"/>
          </a:xfrm>
        </p:grpSpPr>
        <p:sp>
          <p:nvSpPr>
            <p:cNvPr id="100417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8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4" name="Group 67"/>
          <p:cNvGrpSpPr>
            <a:grpSpLocks/>
          </p:cNvGrpSpPr>
          <p:nvPr/>
        </p:nvGrpSpPr>
        <p:grpSpPr bwMode="auto">
          <a:xfrm>
            <a:off x="7239000" y="2743200"/>
            <a:ext cx="203200" cy="203200"/>
            <a:chOff x="1784" y="1736"/>
            <a:chExt cx="128" cy="128"/>
          </a:xfrm>
        </p:grpSpPr>
        <p:sp>
          <p:nvSpPr>
            <p:cNvPr id="10042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70"/>
          <p:cNvGrpSpPr>
            <a:grpSpLocks/>
          </p:cNvGrpSpPr>
          <p:nvPr/>
        </p:nvGrpSpPr>
        <p:grpSpPr bwMode="auto">
          <a:xfrm>
            <a:off x="7251700" y="3721100"/>
            <a:ext cx="203200" cy="203200"/>
            <a:chOff x="1784" y="1736"/>
            <a:chExt cx="128" cy="128"/>
          </a:xfrm>
        </p:grpSpPr>
        <p:sp>
          <p:nvSpPr>
            <p:cNvPr id="100423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4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" name="Group 73"/>
          <p:cNvGrpSpPr>
            <a:grpSpLocks/>
          </p:cNvGrpSpPr>
          <p:nvPr/>
        </p:nvGrpSpPr>
        <p:grpSpPr bwMode="auto">
          <a:xfrm>
            <a:off x="7239000" y="4533900"/>
            <a:ext cx="203200" cy="203200"/>
            <a:chOff x="1784" y="1736"/>
            <a:chExt cx="128" cy="128"/>
          </a:xfrm>
        </p:grpSpPr>
        <p:sp>
          <p:nvSpPr>
            <p:cNvPr id="10042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" name="Group 76"/>
          <p:cNvGrpSpPr>
            <a:grpSpLocks/>
          </p:cNvGrpSpPr>
          <p:nvPr/>
        </p:nvGrpSpPr>
        <p:grpSpPr bwMode="auto">
          <a:xfrm>
            <a:off x="7226300" y="5397500"/>
            <a:ext cx="203200" cy="203200"/>
            <a:chOff x="1784" y="1736"/>
            <a:chExt cx="128" cy="128"/>
          </a:xfrm>
        </p:grpSpPr>
        <p:sp>
          <p:nvSpPr>
            <p:cNvPr id="10042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" name="Group 79"/>
          <p:cNvGrpSpPr>
            <a:grpSpLocks/>
          </p:cNvGrpSpPr>
          <p:nvPr/>
        </p:nvGrpSpPr>
        <p:grpSpPr bwMode="auto">
          <a:xfrm>
            <a:off x="2819400" y="1930400"/>
            <a:ext cx="203200" cy="203200"/>
            <a:chOff x="1784" y="1736"/>
            <a:chExt cx="128" cy="128"/>
          </a:xfrm>
        </p:grpSpPr>
        <p:sp>
          <p:nvSpPr>
            <p:cNvPr id="10043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9" name="Group 82"/>
          <p:cNvGrpSpPr>
            <a:grpSpLocks/>
          </p:cNvGrpSpPr>
          <p:nvPr/>
        </p:nvGrpSpPr>
        <p:grpSpPr bwMode="auto">
          <a:xfrm>
            <a:off x="3835400" y="1930400"/>
            <a:ext cx="203200" cy="203200"/>
            <a:chOff x="1784" y="1736"/>
            <a:chExt cx="128" cy="128"/>
          </a:xfrm>
        </p:grpSpPr>
        <p:sp>
          <p:nvSpPr>
            <p:cNvPr id="100435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6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" name="Group 85"/>
          <p:cNvGrpSpPr>
            <a:grpSpLocks/>
          </p:cNvGrpSpPr>
          <p:nvPr/>
        </p:nvGrpSpPr>
        <p:grpSpPr bwMode="auto">
          <a:xfrm>
            <a:off x="4660900" y="1930400"/>
            <a:ext cx="203200" cy="203200"/>
            <a:chOff x="1784" y="1736"/>
            <a:chExt cx="128" cy="128"/>
          </a:xfrm>
        </p:grpSpPr>
        <p:sp>
          <p:nvSpPr>
            <p:cNvPr id="10043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88"/>
          <p:cNvGrpSpPr>
            <a:grpSpLocks/>
          </p:cNvGrpSpPr>
          <p:nvPr/>
        </p:nvGrpSpPr>
        <p:grpSpPr bwMode="auto">
          <a:xfrm>
            <a:off x="5575300" y="1930400"/>
            <a:ext cx="203200" cy="203200"/>
            <a:chOff x="1784" y="1736"/>
            <a:chExt cx="128" cy="128"/>
          </a:xfrm>
        </p:grpSpPr>
        <p:sp>
          <p:nvSpPr>
            <p:cNvPr id="100441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2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2" name="Group 91"/>
          <p:cNvGrpSpPr>
            <a:grpSpLocks/>
          </p:cNvGrpSpPr>
          <p:nvPr/>
        </p:nvGrpSpPr>
        <p:grpSpPr bwMode="auto">
          <a:xfrm>
            <a:off x="6375400" y="1930400"/>
            <a:ext cx="203200" cy="203200"/>
            <a:chOff x="1784" y="1736"/>
            <a:chExt cx="128" cy="128"/>
          </a:xfrm>
        </p:grpSpPr>
        <p:sp>
          <p:nvSpPr>
            <p:cNvPr id="10044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3" name="Group 94"/>
          <p:cNvGrpSpPr>
            <a:grpSpLocks/>
          </p:cNvGrpSpPr>
          <p:nvPr/>
        </p:nvGrpSpPr>
        <p:grpSpPr bwMode="auto">
          <a:xfrm>
            <a:off x="7226300" y="1930400"/>
            <a:ext cx="203200" cy="203200"/>
            <a:chOff x="1784" y="1736"/>
            <a:chExt cx="128" cy="128"/>
          </a:xfrm>
        </p:grpSpPr>
        <p:sp>
          <p:nvSpPr>
            <p:cNvPr id="100447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8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0449" name="Line 97"/>
          <p:cNvSpPr>
            <a:spLocks noChangeShapeType="1"/>
          </p:cNvSpPr>
          <p:nvPr/>
        </p:nvSpPr>
        <p:spPr bwMode="auto">
          <a:xfrm flipH="1">
            <a:off x="4762500" y="4279900"/>
            <a:ext cx="1193800" cy="0"/>
          </a:xfrm>
          <a:prstGeom prst="lin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450" name="Text Box 98"/>
          <p:cNvSpPr txBox="1">
            <a:spLocks noChangeArrowheads="1"/>
          </p:cNvSpPr>
          <p:nvPr/>
        </p:nvSpPr>
        <p:spPr bwMode="auto">
          <a:xfrm>
            <a:off x="4987925" y="3621088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pSp>
        <p:nvGrpSpPr>
          <p:cNvPr id="103" name="Group 7"/>
          <p:cNvGrpSpPr>
            <a:grpSpLocks/>
          </p:cNvGrpSpPr>
          <p:nvPr/>
        </p:nvGrpSpPr>
        <p:grpSpPr bwMode="auto">
          <a:xfrm>
            <a:off x="1912412" y="2737940"/>
            <a:ext cx="203200" cy="203200"/>
            <a:chOff x="1784" y="1736"/>
            <a:chExt cx="128" cy="128"/>
          </a:xfrm>
        </p:grpSpPr>
        <p:sp>
          <p:nvSpPr>
            <p:cNvPr id="104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6" name="Group 10"/>
          <p:cNvGrpSpPr>
            <a:grpSpLocks/>
          </p:cNvGrpSpPr>
          <p:nvPr/>
        </p:nvGrpSpPr>
        <p:grpSpPr bwMode="auto">
          <a:xfrm>
            <a:off x="1925112" y="3715840"/>
            <a:ext cx="203200" cy="203200"/>
            <a:chOff x="1784" y="1736"/>
            <a:chExt cx="128" cy="128"/>
          </a:xfrm>
        </p:grpSpPr>
        <p:sp>
          <p:nvSpPr>
            <p:cNvPr id="107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8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9" name="Group 13"/>
          <p:cNvGrpSpPr>
            <a:grpSpLocks/>
          </p:cNvGrpSpPr>
          <p:nvPr/>
        </p:nvGrpSpPr>
        <p:grpSpPr bwMode="auto">
          <a:xfrm>
            <a:off x="1912412" y="4528640"/>
            <a:ext cx="203200" cy="203200"/>
            <a:chOff x="1784" y="1736"/>
            <a:chExt cx="128" cy="128"/>
          </a:xfrm>
        </p:grpSpPr>
        <p:sp>
          <p:nvSpPr>
            <p:cNvPr id="110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1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2" name="Group 16"/>
          <p:cNvGrpSpPr>
            <a:grpSpLocks/>
          </p:cNvGrpSpPr>
          <p:nvPr/>
        </p:nvGrpSpPr>
        <p:grpSpPr bwMode="auto">
          <a:xfrm>
            <a:off x="1899712" y="5392240"/>
            <a:ext cx="203200" cy="203200"/>
            <a:chOff x="1784" y="1736"/>
            <a:chExt cx="128" cy="128"/>
          </a:xfrm>
        </p:grpSpPr>
        <p:sp>
          <p:nvSpPr>
            <p:cNvPr id="113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4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" name="Group 79"/>
          <p:cNvGrpSpPr>
            <a:grpSpLocks/>
          </p:cNvGrpSpPr>
          <p:nvPr/>
        </p:nvGrpSpPr>
        <p:grpSpPr bwMode="auto">
          <a:xfrm>
            <a:off x="1899712" y="1925140"/>
            <a:ext cx="203200" cy="203200"/>
            <a:chOff x="1784" y="1736"/>
            <a:chExt cx="128" cy="128"/>
          </a:xfrm>
        </p:grpSpPr>
        <p:sp>
          <p:nvSpPr>
            <p:cNvPr id="116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3" name="Group 16"/>
          <p:cNvGrpSpPr>
            <a:grpSpLocks/>
          </p:cNvGrpSpPr>
          <p:nvPr/>
        </p:nvGrpSpPr>
        <p:grpSpPr bwMode="auto">
          <a:xfrm>
            <a:off x="2829906" y="6243604"/>
            <a:ext cx="203200" cy="203200"/>
            <a:chOff x="1784" y="1736"/>
            <a:chExt cx="128" cy="128"/>
          </a:xfrm>
        </p:grpSpPr>
        <p:sp>
          <p:nvSpPr>
            <p:cNvPr id="12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6" name="Group 28"/>
          <p:cNvGrpSpPr>
            <a:grpSpLocks/>
          </p:cNvGrpSpPr>
          <p:nvPr/>
        </p:nvGrpSpPr>
        <p:grpSpPr bwMode="auto">
          <a:xfrm>
            <a:off x="3845906" y="6243604"/>
            <a:ext cx="203200" cy="203200"/>
            <a:chOff x="1784" y="1736"/>
            <a:chExt cx="128" cy="128"/>
          </a:xfrm>
        </p:grpSpPr>
        <p:sp>
          <p:nvSpPr>
            <p:cNvPr id="12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9" name="Group 40"/>
          <p:cNvGrpSpPr>
            <a:grpSpLocks/>
          </p:cNvGrpSpPr>
          <p:nvPr/>
        </p:nvGrpSpPr>
        <p:grpSpPr bwMode="auto">
          <a:xfrm>
            <a:off x="4671406" y="6243604"/>
            <a:ext cx="203200" cy="203200"/>
            <a:chOff x="1784" y="1736"/>
            <a:chExt cx="128" cy="128"/>
          </a:xfrm>
        </p:grpSpPr>
        <p:sp>
          <p:nvSpPr>
            <p:cNvPr id="130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2" name="Group 52"/>
          <p:cNvGrpSpPr>
            <a:grpSpLocks/>
          </p:cNvGrpSpPr>
          <p:nvPr/>
        </p:nvGrpSpPr>
        <p:grpSpPr bwMode="auto">
          <a:xfrm>
            <a:off x="5585806" y="6243604"/>
            <a:ext cx="203200" cy="203200"/>
            <a:chOff x="1784" y="1736"/>
            <a:chExt cx="128" cy="128"/>
          </a:xfrm>
        </p:grpSpPr>
        <p:sp>
          <p:nvSpPr>
            <p:cNvPr id="133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5" name="Group 64"/>
          <p:cNvGrpSpPr>
            <a:grpSpLocks/>
          </p:cNvGrpSpPr>
          <p:nvPr/>
        </p:nvGrpSpPr>
        <p:grpSpPr bwMode="auto">
          <a:xfrm>
            <a:off x="6385906" y="6243604"/>
            <a:ext cx="203200" cy="203200"/>
            <a:chOff x="1784" y="1736"/>
            <a:chExt cx="128" cy="128"/>
          </a:xfrm>
        </p:grpSpPr>
        <p:sp>
          <p:nvSpPr>
            <p:cNvPr id="136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7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" name="Group 76"/>
          <p:cNvGrpSpPr>
            <a:grpSpLocks/>
          </p:cNvGrpSpPr>
          <p:nvPr/>
        </p:nvGrpSpPr>
        <p:grpSpPr bwMode="auto">
          <a:xfrm>
            <a:off x="7236806" y="6243604"/>
            <a:ext cx="203200" cy="203200"/>
            <a:chOff x="1784" y="1736"/>
            <a:chExt cx="128" cy="128"/>
          </a:xfrm>
        </p:grpSpPr>
        <p:sp>
          <p:nvSpPr>
            <p:cNvPr id="13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1" name="Group 16"/>
          <p:cNvGrpSpPr>
            <a:grpSpLocks/>
          </p:cNvGrpSpPr>
          <p:nvPr/>
        </p:nvGrpSpPr>
        <p:grpSpPr bwMode="auto">
          <a:xfrm>
            <a:off x="1910218" y="6238344"/>
            <a:ext cx="203200" cy="203200"/>
            <a:chOff x="1784" y="1736"/>
            <a:chExt cx="128" cy="128"/>
          </a:xfrm>
        </p:grpSpPr>
        <p:sp>
          <p:nvSpPr>
            <p:cNvPr id="142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>
            <a:off x="3531476" y="4193628"/>
            <a:ext cx="788276" cy="16396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4209394" y="4146332"/>
            <a:ext cx="173421" cy="173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Line 5"/>
          <p:cNvSpPr>
            <a:spLocks noChangeShapeType="1"/>
          </p:cNvSpPr>
          <p:nvPr/>
        </p:nvSpPr>
        <p:spPr bwMode="auto">
          <a:xfrm flipH="1">
            <a:off x="2364828" y="2596055"/>
            <a:ext cx="1014686" cy="604346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0" name="Line 97"/>
          <p:cNvSpPr>
            <a:spLocks noChangeShapeType="1"/>
          </p:cNvSpPr>
          <p:nvPr/>
        </p:nvSpPr>
        <p:spPr bwMode="auto">
          <a:xfrm>
            <a:off x="3475858" y="2635031"/>
            <a:ext cx="433989" cy="849148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1" name="Text Box 98"/>
          <p:cNvSpPr txBox="1">
            <a:spLocks noChangeArrowheads="1"/>
          </p:cNvSpPr>
          <p:nvPr/>
        </p:nvSpPr>
        <p:spPr bwMode="auto">
          <a:xfrm>
            <a:off x="3910614" y="3016743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F</a:t>
            </a:r>
          </a:p>
        </p:txBody>
      </p:sp>
      <p:sp>
        <p:nvSpPr>
          <p:cNvPr id="152" name="Text Box 6"/>
          <p:cNvSpPr txBox="1">
            <a:spLocks noChangeArrowheads="1"/>
          </p:cNvSpPr>
          <p:nvPr/>
        </p:nvSpPr>
        <p:spPr bwMode="auto">
          <a:xfrm>
            <a:off x="2383987" y="2610343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48" name="Oval 4"/>
          <p:cNvSpPr>
            <a:spLocks noChangeArrowheads="1"/>
          </p:cNvSpPr>
          <p:nvPr/>
        </p:nvSpPr>
        <p:spPr bwMode="auto">
          <a:xfrm>
            <a:off x="3267841" y="23941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 flipV="1">
            <a:off x="2522462" y="1466181"/>
            <a:ext cx="31532" cy="22544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506717" y="3704896"/>
            <a:ext cx="4981904" cy="10878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95903" y="677918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06414" y="248569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32689" y="432500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6414" y="613278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0" y="819806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11" y="262758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786" y="446689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1145" y="630620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91656" y="243839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17931" y="427770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91656" y="6085491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3896335" y="3012340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1229199" flipH="1">
            <a:off x="3699639" y="2942897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671145" y="3720660"/>
            <a:ext cx="835572" cy="7409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1229199" flipH="1">
            <a:off x="4537840" y="30789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4750864" y="31484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229199" flipH="1">
            <a:off x="5359711" y="32313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5572735" y="33008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6027369" y="51373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9" name="Arc 28"/>
          <p:cNvSpPr/>
          <p:nvPr/>
        </p:nvSpPr>
        <p:spPr>
          <a:xfrm>
            <a:off x="3885450" y="3001454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4734722" y="3116505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906049">
            <a:off x="3547242" y="3594537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906049">
            <a:off x="4361793" y="3731172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1906049">
            <a:off x="5160579" y="3899338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555"/>
            <a:ext cx="9144000" cy="599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33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Bending of an Electron Beam</a:t>
            </a:r>
          </a:p>
        </p:txBody>
      </p:sp>
      <p:pic>
        <p:nvPicPr>
          <p:cNvPr id="115716" name="Picture 4" descr="29-20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78232" y="1197960"/>
            <a:ext cx="5247782" cy="5375828"/>
          </a:xfrm>
          <a:noFill/>
          <a:ln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pic>
        <p:nvPicPr>
          <p:cNvPr id="116740" name="Picture 4" descr="29-21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94453" y="831247"/>
            <a:ext cx="5547326" cy="5429437"/>
          </a:xfrm>
          <a:noFill/>
          <a:ln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242440" y="4035972"/>
            <a:ext cx="698939" cy="704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2458107" y="5378669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2583520" y="5004019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2721631" y="462482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893082" y="4418232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3164545" y="4375369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3497920" y="4384894"/>
            <a:ext cx="312738" cy="1143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3807482" y="4499194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4107520" y="4627782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4402795" y="4761132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4707595" y="4727794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988582" y="4518244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5202895" y="4280119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5374345" y="4027707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5541032" y="3770532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5679145" y="35324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845832" y="33038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6022045" y="3127594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6231595" y="3032344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6479245" y="2965669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6741182" y="2922807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993595" y="2894232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7250770" y="2870419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7512707" y="2846607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7769882" y="2775169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8022295" y="2637057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8241370" y="2432269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8408057" y="2203669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8550932" y="196078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8650945" y="171313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684927" y="86762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B</a:t>
            </a:r>
            <a:endParaRPr lang="en-US" sz="4000" dirty="0">
              <a:solidFill>
                <a:schemeClr val="accent1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62605" y="1040524"/>
            <a:ext cx="4698127" cy="4264575"/>
            <a:chOff x="362602" y="1040524"/>
            <a:chExt cx="7772407" cy="4264575"/>
          </a:xfrm>
          <a:solidFill>
            <a:schemeClr val="accent3">
              <a:lumMod val="20000"/>
              <a:lumOff val="80000"/>
            </a:schemeClr>
          </a:solidFill>
        </p:grpSpPr>
        <p:cxnSp>
          <p:nvCxnSpPr>
            <p:cNvPr id="32" name="Straight Arrow Connector 31"/>
            <p:cNvCxnSpPr/>
            <p:nvPr/>
          </p:nvCxnSpPr>
          <p:spPr>
            <a:xfrm>
              <a:off x="3532526" y="161701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32526" y="25466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532526" y="34762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362602" y="1040524"/>
              <a:ext cx="3781875" cy="22702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485229" y="43754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485229" y="52898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174886" y="16322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174888" y="25618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127592" y="349153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127592" y="43906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127592" y="53050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372362" y="162700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372362" y="25566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372364" y="348628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325066" y="43854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325064" y="52998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Line 37"/>
          <p:cNvSpPr>
            <a:spLocks noChangeShapeType="1"/>
          </p:cNvSpPr>
          <p:nvPr/>
        </p:nvSpPr>
        <p:spPr bwMode="auto">
          <a:xfrm>
            <a:off x="654794" y="1947946"/>
            <a:ext cx="732572" cy="338054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46386" y="1954924"/>
            <a:ext cx="1277007" cy="3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5765" y="2256439"/>
            <a:ext cx="463588" cy="461664"/>
            <a:chOff x="2633664" y="1262063"/>
            <a:chExt cx="363894" cy="386840"/>
          </a:xfrm>
        </p:grpSpPr>
        <p:sp>
          <p:nvSpPr>
            <p:cNvPr id="60" name="TextBox 59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/>
                <a:t>ds</a:t>
              </a:r>
              <a:endParaRPr lang="en-US" sz="2400" i="1" dirty="0"/>
            </a:p>
          </p:txBody>
        </p:sp>
        <p:sp>
          <p:nvSpPr>
            <p:cNvPr id="61" name="Down Arrow 60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440969" y="1193450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B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63" name="Down Arrow 62"/>
          <p:cNvSpPr/>
          <p:nvPr/>
        </p:nvSpPr>
        <p:spPr>
          <a:xfrm rot="5400000" flipV="1">
            <a:off x="1652082" y="1147583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412124" y="5596758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681545" y="1555531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333296" y="573864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68" name="TextBox 67"/>
          <p:cNvSpPr txBox="1"/>
          <p:nvPr/>
        </p:nvSpPr>
        <p:spPr>
          <a:xfrm>
            <a:off x="8539655" y="1035271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endParaRPr lang="en-US" sz="2800" dirty="0"/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378373" y="3310760"/>
            <a:ext cx="2837793" cy="1403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2632841" y="1056290"/>
            <a:ext cx="1308538" cy="2963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05380" y="161176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505380" y="25414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505380" y="34710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476791" y="43702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476791" y="52846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7707050" y="16270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707051" y="25566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678462" y="348628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678462" y="43854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678462" y="52998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617492" y="162174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6617492" y="25513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6617493" y="348102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588903" y="43801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588902" y="52945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8592231" y="160598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8592232" y="25356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563643" y="346526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563643" y="43644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563643" y="52788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468" y="1195026"/>
            <a:ext cx="8082823" cy="363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3736442" y="2272126"/>
            <a:ext cx="136948" cy="157655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grpSp>
        <p:nvGrpSpPr>
          <p:cNvPr id="22" name="Group 21"/>
          <p:cNvGrpSpPr/>
          <p:nvPr/>
        </p:nvGrpSpPr>
        <p:grpSpPr>
          <a:xfrm rot="19787934">
            <a:off x="2832536" y="2007194"/>
            <a:ext cx="525519" cy="436461"/>
            <a:chOff x="3699639" y="2942897"/>
            <a:chExt cx="2960916" cy="2391665"/>
          </a:xfrm>
        </p:grpSpPr>
        <p:sp>
          <p:nvSpPr>
            <p:cNvPr id="9" name="Arc 8"/>
            <p:cNvSpPr/>
            <p:nvPr/>
          </p:nvSpPr>
          <p:spPr>
            <a:xfrm rot="1229199" flipH="1">
              <a:off x="3699639" y="2942897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229199" flipH="1">
              <a:off x="5359711" y="32313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896335" y="3012340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1229199" flipH="1">
              <a:off x="4537840" y="30789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4750864" y="31484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572735" y="33008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885450" y="3001454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734722" y="3116505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c 23"/>
          <p:cNvSpPr/>
          <p:nvPr/>
        </p:nvSpPr>
        <p:spPr>
          <a:xfrm rot="1477471" flipH="1">
            <a:off x="3334265" y="1970095"/>
            <a:ext cx="155724" cy="329295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477471" flipH="1">
            <a:off x="3613528" y="2105281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248272">
            <a:off x="3353881" y="1986722"/>
            <a:ext cx="217760" cy="315646"/>
          </a:xfrm>
          <a:prstGeom prst="arc">
            <a:avLst>
              <a:gd name="adj1" fmla="val 16215336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477471" flipH="1">
            <a:off x="3473377" y="2076422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248272">
            <a:off x="3509380" y="2089197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248272">
            <a:off x="3649531" y="2118056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248272">
            <a:off x="3506883" y="2085097"/>
            <a:ext cx="187775" cy="249163"/>
          </a:xfrm>
          <a:prstGeom prst="arc">
            <a:avLst>
              <a:gd name="adj1" fmla="val 16200000"/>
              <a:gd name="adj2" fmla="val 17913552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9698" name="Picture 2" descr="C:\Users\rtlines\Pictures\6-1-2013\DSC058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5624"/>
            <a:ext cx="9097743" cy="604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0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3071649" y="1473200"/>
            <a:ext cx="4635500" cy="3670300"/>
            <a:chOff x="2819400" y="1930400"/>
            <a:chExt cx="4635500" cy="3670300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100360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1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100363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4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100366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7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100369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0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100372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3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100375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6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100378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9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100381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2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100384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5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100387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8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100390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1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100393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4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100396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7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100399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0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100402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3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100405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6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100408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9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100411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2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100414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5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100417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8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4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100420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1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100423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4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100426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7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100429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0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100432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3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00435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6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00438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9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00441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2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2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00444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5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3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00447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8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104" name="Rectangle 103"/>
          <p:cNvSpPr/>
          <p:nvPr/>
        </p:nvSpPr>
        <p:spPr>
          <a:xfrm>
            <a:off x="2916626" y="819808"/>
            <a:ext cx="5108027" cy="472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911369" y="5276194"/>
            <a:ext cx="5108027" cy="472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H="1">
            <a:off x="3641836" y="1418897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4550981" y="1413642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475891" y="142415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369270" y="1418898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7136525" y="141364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/>
          <p:cNvSpPr/>
          <p:nvPr/>
        </p:nvSpPr>
        <p:spPr>
          <a:xfrm>
            <a:off x="340535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/>
          <p:cNvSpPr/>
          <p:nvPr/>
        </p:nvSpPr>
        <p:spPr>
          <a:xfrm>
            <a:off x="418839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ross 113"/>
          <p:cNvSpPr/>
          <p:nvPr/>
        </p:nvSpPr>
        <p:spPr>
          <a:xfrm>
            <a:off x="4987204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5743972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ross 116"/>
          <p:cNvSpPr/>
          <p:nvPr/>
        </p:nvSpPr>
        <p:spPr>
          <a:xfrm>
            <a:off x="6495480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ross 117"/>
          <p:cNvSpPr/>
          <p:nvPr/>
        </p:nvSpPr>
        <p:spPr>
          <a:xfrm>
            <a:off x="732581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40535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10956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90837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738710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6505984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725749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an 124"/>
          <p:cNvSpPr/>
          <p:nvPr/>
        </p:nvSpPr>
        <p:spPr>
          <a:xfrm rot="5400000">
            <a:off x="788276" y="2475189"/>
            <a:ext cx="740980" cy="12612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175641" y="835574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2170385" y="3289739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662152" y="219140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996971" y="54969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Slit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1954924" y="3105810"/>
            <a:ext cx="685800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1686909" y="2995504"/>
            <a:ext cx="47296" cy="204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7788166" y="1481958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B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636578" y="4361793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5" name="Oval 4"/>
          <p:cNvSpPr>
            <a:spLocks noChangeArrowheads="1"/>
          </p:cNvSpPr>
          <p:nvPr/>
        </p:nvSpPr>
        <p:spPr bwMode="auto">
          <a:xfrm>
            <a:off x="5302155" y="2914431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136" name="Right Arrow 135"/>
          <p:cNvSpPr/>
          <p:nvPr/>
        </p:nvSpPr>
        <p:spPr>
          <a:xfrm>
            <a:off x="5770179" y="3011213"/>
            <a:ext cx="930166" cy="2049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5717630" y="2485695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v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cont.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1446213"/>
            <a:ext cx="4154488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When the force due to the electric field is equal but opposite to the force due to the magnetic field, the particle moves in a straight line</a:t>
            </a:r>
          </a:p>
          <a:p>
            <a:pPr>
              <a:lnSpc>
                <a:spcPct val="90000"/>
              </a:lnSpc>
            </a:pPr>
            <a:r>
              <a:rPr lang="en-US" sz="2800"/>
              <a:t>This occurs for velocities of value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/>
              <a:t>	</a:t>
            </a:r>
            <a:r>
              <a:rPr lang="en-US" sz="2800" i="1"/>
              <a:t>v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800"/>
              <a:t> / </a:t>
            </a:r>
            <a:r>
              <a:rPr lang="en-US" sz="2800" i="1"/>
              <a:t>B</a:t>
            </a:r>
          </a:p>
        </p:txBody>
      </p:sp>
      <p:pic>
        <p:nvPicPr>
          <p:cNvPr id="120836" name="Picture 4" descr="29-23b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518150" y="1600200"/>
            <a:ext cx="2303463" cy="4525963"/>
          </a:xfrm>
          <a:noFill/>
          <a:ln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final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6788" y="1382713"/>
            <a:ext cx="7772400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Only those particles with the given speed will pass through the two fields undeflected</a:t>
            </a:r>
          </a:p>
          <a:p>
            <a:pPr>
              <a:lnSpc>
                <a:spcPct val="90000"/>
              </a:lnSpc>
            </a:pPr>
            <a:r>
              <a:rPr lang="en-US"/>
              <a:t>The magnetic force exerted on particles moving at speed greater than this is stronger than the electric field and the particles will be deflected upward</a:t>
            </a:r>
          </a:p>
          <a:p>
            <a:pPr>
              <a:lnSpc>
                <a:spcPct val="90000"/>
              </a:lnSpc>
            </a:pPr>
            <a:r>
              <a:rPr lang="en-US"/>
              <a:t>Those moving more slowly will be deflected downward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Spectrometer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35100"/>
            <a:ext cx="4230688" cy="4114800"/>
          </a:xfrm>
        </p:spPr>
        <p:txBody>
          <a:bodyPr/>
          <a:lstStyle/>
          <a:p>
            <a:r>
              <a:rPr lang="en-US" sz="2800" dirty="0"/>
              <a:t>A mass spectrometer separates ions according to their mass-to-charge ratio</a:t>
            </a:r>
          </a:p>
          <a:p>
            <a:r>
              <a:rPr lang="en-US" sz="2800" dirty="0"/>
              <a:t>A beam of ions passes through a velocity selector and enters a second magnetic field</a:t>
            </a:r>
          </a:p>
        </p:txBody>
      </p:sp>
      <p:pic>
        <p:nvPicPr>
          <p:cNvPr id="123908" name="Picture 4" descr="29-2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265613" y="2197100"/>
            <a:ext cx="4687887" cy="3338513"/>
          </a:xfrm>
          <a:noFill/>
          <a:ln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1424" y="2310424"/>
            <a:ext cx="2271439" cy="1377032"/>
            <a:chOff x="2819400" y="1930400"/>
            <a:chExt cx="4635500" cy="3670300"/>
          </a:xfrm>
        </p:grpSpPr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94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5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92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3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90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1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88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9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86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7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1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84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5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82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3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80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1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4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78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9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5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76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7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74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5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72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3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70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1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68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9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0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66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7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64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5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2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62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3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3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60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1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4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58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9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5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56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7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6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54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5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7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52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3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8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50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1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9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48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9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0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46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7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1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44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5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2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42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3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3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40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1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4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38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9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5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36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7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sp>
        <p:nvSpPr>
          <p:cNvPr id="96" name="Rectangle 95"/>
          <p:cNvSpPr/>
          <p:nvPr/>
        </p:nvSpPr>
        <p:spPr>
          <a:xfrm>
            <a:off x="1635462" y="2065283"/>
            <a:ext cx="2502982" cy="1774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32886" y="3737241"/>
            <a:ext cx="2502982" cy="177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1990821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2436311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2889526" y="2292023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3327290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3703252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ross 102"/>
          <p:cNvSpPr/>
          <p:nvPr/>
        </p:nvSpPr>
        <p:spPr>
          <a:xfrm>
            <a:off x="187494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Cross 103"/>
          <p:cNvSpPr/>
          <p:nvPr/>
        </p:nvSpPr>
        <p:spPr>
          <a:xfrm>
            <a:off x="2258642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5" name="Cross 104"/>
          <p:cNvSpPr/>
          <p:nvPr/>
        </p:nvSpPr>
        <p:spPr>
          <a:xfrm>
            <a:off x="265006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6" name="Cross 105"/>
          <p:cNvSpPr/>
          <p:nvPr/>
        </p:nvSpPr>
        <p:spPr>
          <a:xfrm>
            <a:off x="302088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7" name="Cross 106"/>
          <p:cNvSpPr/>
          <p:nvPr/>
        </p:nvSpPr>
        <p:spPr>
          <a:xfrm>
            <a:off x="3389134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8" name="Cross 107"/>
          <p:cNvSpPr/>
          <p:nvPr/>
        </p:nvSpPr>
        <p:spPr>
          <a:xfrm>
            <a:off x="379600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9" name="Rectangle 108"/>
          <p:cNvSpPr/>
          <p:nvPr/>
        </p:nvSpPr>
        <p:spPr>
          <a:xfrm>
            <a:off x="187494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0" name="Rectangle 109"/>
          <p:cNvSpPr/>
          <p:nvPr/>
        </p:nvSpPr>
        <p:spPr>
          <a:xfrm>
            <a:off x="222001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1" name="Rectangle 110"/>
          <p:cNvSpPr/>
          <p:nvPr/>
        </p:nvSpPr>
        <p:spPr>
          <a:xfrm>
            <a:off x="2611436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2" name="Rectangle 111"/>
          <p:cNvSpPr/>
          <p:nvPr/>
        </p:nvSpPr>
        <p:spPr>
          <a:xfrm>
            <a:off x="3018310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3" name="Rectangle 112"/>
          <p:cNvSpPr/>
          <p:nvPr/>
        </p:nvSpPr>
        <p:spPr>
          <a:xfrm>
            <a:off x="3394281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4" name="Rectangle 113"/>
          <p:cNvSpPr/>
          <p:nvPr/>
        </p:nvSpPr>
        <p:spPr>
          <a:xfrm>
            <a:off x="3762527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5" name="Can 114"/>
          <p:cNvSpPr/>
          <p:nvPr/>
        </p:nvSpPr>
        <p:spPr>
          <a:xfrm rot="5400000">
            <a:off x="635092" y="2613940"/>
            <a:ext cx="278003" cy="6180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6" name="Rectangle 115"/>
          <p:cNvSpPr/>
          <p:nvPr/>
        </p:nvSpPr>
        <p:spPr>
          <a:xfrm>
            <a:off x="1272372" y="207119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7" name="Rectangle 116"/>
          <p:cNvSpPr/>
          <p:nvPr/>
        </p:nvSpPr>
        <p:spPr>
          <a:xfrm>
            <a:off x="1269796" y="299195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8" name="TextBox 117"/>
          <p:cNvSpPr txBox="1"/>
          <p:nvPr/>
        </p:nvSpPr>
        <p:spPr>
          <a:xfrm>
            <a:off x="530748" y="2579884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</a:t>
            </a:r>
            <a:endParaRPr lang="en-US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1184822" y="3820050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Slit</a:t>
            </a:r>
            <a:endParaRPr lang="en-US" sz="1000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1164218" y="2922951"/>
            <a:ext cx="336048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1032888" y="2881566"/>
            <a:ext cx="23175" cy="768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TextBox 121"/>
          <p:cNvSpPr txBox="1"/>
          <p:nvPr/>
        </p:nvSpPr>
        <p:spPr>
          <a:xfrm>
            <a:off x="4022563" y="2313710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B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988245" y="3394173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4" name="Oval 4"/>
          <p:cNvSpPr>
            <a:spLocks noChangeArrowheads="1"/>
          </p:cNvSpPr>
          <p:nvPr/>
        </p:nvSpPr>
        <p:spPr bwMode="auto">
          <a:xfrm>
            <a:off x="2804394" y="2851149"/>
            <a:ext cx="180471" cy="142944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3033730" y="2887460"/>
            <a:ext cx="455790" cy="76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6" name="TextBox 125"/>
          <p:cNvSpPr txBox="1"/>
          <p:nvPr/>
        </p:nvSpPr>
        <p:spPr>
          <a:xfrm>
            <a:off x="3007980" y="2690294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v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129" name="Group 4"/>
          <p:cNvGrpSpPr/>
          <p:nvPr/>
        </p:nvGrpSpPr>
        <p:grpSpPr>
          <a:xfrm>
            <a:off x="4638567" y="980865"/>
            <a:ext cx="2271439" cy="1377032"/>
            <a:chOff x="2819400" y="1930400"/>
            <a:chExt cx="4635500" cy="3670300"/>
          </a:xfrm>
        </p:grpSpPr>
        <p:grpSp>
          <p:nvGrpSpPr>
            <p:cNvPr id="161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249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50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2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247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8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3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245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6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4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243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4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5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241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2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6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239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0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7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237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8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8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235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6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9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233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4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0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231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2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1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229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0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2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227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8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3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225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6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4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223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4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5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221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2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6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219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0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7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217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8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8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9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213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4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0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211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2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1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209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0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2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207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8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3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205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6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4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203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4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5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201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2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6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99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0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7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97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8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8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95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6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9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93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4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0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91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2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grpSp>
        <p:nvGrpSpPr>
          <p:cNvPr id="252" name="Group 7"/>
          <p:cNvGrpSpPr>
            <a:grpSpLocks/>
          </p:cNvGrpSpPr>
          <p:nvPr/>
        </p:nvGrpSpPr>
        <p:grpSpPr bwMode="auto">
          <a:xfrm>
            <a:off x="4671066" y="2983237"/>
            <a:ext cx="99570" cy="76237"/>
            <a:chOff x="1784" y="1736"/>
            <a:chExt cx="128" cy="128"/>
          </a:xfrm>
        </p:grpSpPr>
        <p:sp>
          <p:nvSpPr>
            <p:cNvPr id="34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4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3" name="Group 10"/>
          <p:cNvGrpSpPr>
            <a:grpSpLocks/>
          </p:cNvGrpSpPr>
          <p:nvPr/>
        </p:nvGrpSpPr>
        <p:grpSpPr bwMode="auto">
          <a:xfrm>
            <a:off x="4677289" y="3350128"/>
            <a:ext cx="99570" cy="76237"/>
            <a:chOff x="1784" y="1736"/>
            <a:chExt cx="128" cy="128"/>
          </a:xfrm>
        </p:grpSpPr>
        <p:sp>
          <p:nvSpPr>
            <p:cNvPr id="338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9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4" name="Group 13"/>
          <p:cNvGrpSpPr>
            <a:grpSpLocks/>
          </p:cNvGrpSpPr>
          <p:nvPr/>
        </p:nvGrpSpPr>
        <p:grpSpPr bwMode="auto">
          <a:xfrm>
            <a:off x="4671066" y="3655076"/>
            <a:ext cx="99570" cy="76237"/>
            <a:chOff x="1784" y="1736"/>
            <a:chExt cx="128" cy="128"/>
          </a:xfrm>
        </p:grpSpPr>
        <p:sp>
          <p:nvSpPr>
            <p:cNvPr id="33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5" name="Group 16"/>
          <p:cNvGrpSpPr>
            <a:grpSpLocks/>
          </p:cNvGrpSpPr>
          <p:nvPr/>
        </p:nvGrpSpPr>
        <p:grpSpPr bwMode="auto">
          <a:xfrm>
            <a:off x="4664843" y="3979084"/>
            <a:ext cx="99570" cy="76237"/>
            <a:chOff x="1784" y="1736"/>
            <a:chExt cx="128" cy="128"/>
          </a:xfrm>
        </p:grpSpPr>
        <p:sp>
          <p:nvSpPr>
            <p:cNvPr id="33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6" name="Group 19"/>
          <p:cNvGrpSpPr>
            <a:grpSpLocks/>
          </p:cNvGrpSpPr>
          <p:nvPr/>
        </p:nvGrpSpPr>
        <p:grpSpPr bwMode="auto">
          <a:xfrm>
            <a:off x="5168916" y="2983237"/>
            <a:ext cx="99570" cy="76237"/>
            <a:chOff x="1784" y="1736"/>
            <a:chExt cx="128" cy="128"/>
          </a:xfrm>
        </p:grpSpPr>
        <p:sp>
          <p:nvSpPr>
            <p:cNvPr id="33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7" name="Group 22"/>
          <p:cNvGrpSpPr>
            <a:grpSpLocks/>
          </p:cNvGrpSpPr>
          <p:nvPr/>
        </p:nvGrpSpPr>
        <p:grpSpPr bwMode="auto">
          <a:xfrm>
            <a:off x="5175139" y="3350128"/>
            <a:ext cx="99570" cy="76237"/>
            <a:chOff x="1784" y="1736"/>
            <a:chExt cx="128" cy="128"/>
          </a:xfrm>
        </p:grpSpPr>
        <p:sp>
          <p:nvSpPr>
            <p:cNvPr id="330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1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8" name="Group 25"/>
          <p:cNvGrpSpPr>
            <a:grpSpLocks/>
          </p:cNvGrpSpPr>
          <p:nvPr/>
        </p:nvGrpSpPr>
        <p:grpSpPr bwMode="auto">
          <a:xfrm>
            <a:off x="5168916" y="3655076"/>
            <a:ext cx="99570" cy="76237"/>
            <a:chOff x="1784" y="1736"/>
            <a:chExt cx="128" cy="128"/>
          </a:xfrm>
        </p:grpSpPr>
        <p:sp>
          <p:nvSpPr>
            <p:cNvPr id="32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9" name="Group 28"/>
          <p:cNvGrpSpPr>
            <a:grpSpLocks/>
          </p:cNvGrpSpPr>
          <p:nvPr/>
        </p:nvGrpSpPr>
        <p:grpSpPr bwMode="auto">
          <a:xfrm>
            <a:off x="5162693" y="3979084"/>
            <a:ext cx="99570" cy="76237"/>
            <a:chOff x="1784" y="1736"/>
            <a:chExt cx="128" cy="128"/>
          </a:xfrm>
        </p:grpSpPr>
        <p:sp>
          <p:nvSpPr>
            <p:cNvPr id="326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7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0" name="Group 31"/>
          <p:cNvGrpSpPr>
            <a:grpSpLocks/>
          </p:cNvGrpSpPr>
          <p:nvPr/>
        </p:nvGrpSpPr>
        <p:grpSpPr bwMode="auto">
          <a:xfrm>
            <a:off x="5573419" y="2983237"/>
            <a:ext cx="99570" cy="76237"/>
            <a:chOff x="1784" y="1736"/>
            <a:chExt cx="128" cy="128"/>
          </a:xfrm>
        </p:grpSpPr>
        <p:sp>
          <p:nvSpPr>
            <p:cNvPr id="32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1" name="Group 34"/>
          <p:cNvGrpSpPr>
            <a:grpSpLocks/>
          </p:cNvGrpSpPr>
          <p:nvPr/>
        </p:nvGrpSpPr>
        <p:grpSpPr bwMode="auto">
          <a:xfrm>
            <a:off x="5579642" y="3350128"/>
            <a:ext cx="99570" cy="76237"/>
            <a:chOff x="1784" y="1736"/>
            <a:chExt cx="128" cy="128"/>
          </a:xfrm>
        </p:grpSpPr>
        <p:sp>
          <p:nvSpPr>
            <p:cNvPr id="322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3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2" name="Group 37"/>
          <p:cNvGrpSpPr>
            <a:grpSpLocks/>
          </p:cNvGrpSpPr>
          <p:nvPr/>
        </p:nvGrpSpPr>
        <p:grpSpPr bwMode="auto">
          <a:xfrm>
            <a:off x="5573419" y="3655076"/>
            <a:ext cx="99570" cy="76237"/>
            <a:chOff x="1784" y="1736"/>
            <a:chExt cx="128" cy="128"/>
          </a:xfrm>
        </p:grpSpPr>
        <p:sp>
          <p:nvSpPr>
            <p:cNvPr id="32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3" name="Group 40"/>
          <p:cNvGrpSpPr>
            <a:grpSpLocks/>
          </p:cNvGrpSpPr>
          <p:nvPr/>
        </p:nvGrpSpPr>
        <p:grpSpPr bwMode="auto">
          <a:xfrm>
            <a:off x="5567195" y="3979084"/>
            <a:ext cx="99570" cy="76237"/>
            <a:chOff x="1784" y="1736"/>
            <a:chExt cx="128" cy="128"/>
          </a:xfrm>
        </p:grpSpPr>
        <p:sp>
          <p:nvSpPr>
            <p:cNvPr id="318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9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4" name="Group 43"/>
          <p:cNvGrpSpPr>
            <a:grpSpLocks/>
          </p:cNvGrpSpPr>
          <p:nvPr/>
        </p:nvGrpSpPr>
        <p:grpSpPr bwMode="auto">
          <a:xfrm>
            <a:off x="6021483" y="2983237"/>
            <a:ext cx="99570" cy="76237"/>
            <a:chOff x="1784" y="1736"/>
            <a:chExt cx="128" cy="128"/>
          </a:xfrm>
        </p:grpSpPr>
        <p:sp>
          <p:nvSpPr>
            <p:cNvPr id="31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5" name="Group 46"/>
          <p:cNvGrpSpPr>
            <a:grpSpLocks/>
          </p:cNvGrpSpPr>
          <p:nvPr/>
        </p:nvGrpSpPr>
        <p:grpSpPr bwMode="auto">
          <a:xfrm>
            <a:off x="6027706" y="3350128"/>
            <a:ext cx="99570" cy="76237"/>
            <a:chOff x="1784" y="1736"/>
            <a:chExt cx="128" cy="128"/>
          </a:xfrm>
        </p:grpSpPr>
        <p:sp>
          <p:nvSpPr>
            <p:cNvPr id="314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5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6" name="Group 49"/>
          <p:cNvGrpSpPr>
            <a:grpSpLocks/>
          </p:cNvGrpSpPr>
          <p:nvPr/>
        </p:nvGrpSpPr>
        <p:grpSpPr bwMode="auto">
          <a:xfrm>
            <a:off x="6021483" y="3655076"/>
            <a:ext cx="99570" cy="76237"/>
            <a:chOff x="1784" y="1736"/>
            <a:chExt cx="128" cy="128"/>
          </a:xfrm>
        </p:grpSpPr>
        <p:sp>
          <p:nvSpPr>
            <p:cNvPr id="31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7" name="Group 52"/>
          <p:cNvGrpSpPr>
            <a:grpSpLocks/>
          </p:cNvGrpSpPr>
          <p:nvPr/>
        </p:nvGrpSpPr>
        <p:grpSpPr bwMode="auto">
          <a:xfrm>
            <a:off x="6015260" y="3979084"/>
            <a:ext cx="99570" cy="76237"/>
            <a:chOff x="1784" y="1736"/>
            <a:chExt cx="128" cy="128"/>
          </a:xfrm>
        </p:grpSpPr>
        <p:sp>
          <p:nvSpPr>
            <p:cNvPr id="310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1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8" name="Group 55"/>
          <p:cNvGrpSpPr>
            <a:grpSpLocks/>
          </p:cNvGrpSpPr>
          <p:nvPr/>
        </p:nvGrpSpPr>
        <p:grpSpPr bwMode="auto">
          <a:xfrm>
            <a:off x="6413540" y="2983237"/>
            <a:ext cx="99570" cy="76237"/>
            <a:chOff x="1784" y="1736"/>
            <a:chExt cx="128" cy="128"/>
          </a:xfrm>
        </p:grpSpPr>
        <p:sp>
          <p:nvSpPr>
            <p:cNvPr id="3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9" name="Group 58"/>
          <p:cNvGrpSpPr>
            <a:grpSpLocks/>
          </p:cNvGrpSpPr>
          <p:nvPr/>
        </p:nvGrpSpPr>
        <p:grpSpPr bwMode="auto">
          <a:xfrm>
            <a:off x="6419763" y="3350128"/>
            <a:ext cx="99570" cy="76237"/>
            <a:chOff x="1784" y="1736"/>
            <a:chExt cx="128" cy="128"/>
          </a:xfrm>
        </p:grpSpPr>
        <p:sp>
          <p:nvSpPr>
            <p:cNvPr id="306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7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0" name="Group 61"/>
          <p:cNvGrpSpPr>
            <a:grpSpLocks/>
          </p:cNvGrpSpPr>
          <p:nvPr/>
        </p:nvGrpSpPr>
        <p:grpSpPr bwMode="auto">
          <a:xfrm>
            <a:off x="6413540" y="3655076"/>
            <a:ext cx="99570" cy="76237"/>
            <a:chOff x="1784" y="1736"/>
            <a:chExt cx="128" cy="128"/>
          </a:xfrm>
        </p:grpSpPr>
        <p:sp>
          <p:nvSpPr>
            <p:cNvPr id="30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1" name="Group 64"/>
          <p:cNvGrpSpPr>
            <a:grpSpLocks/>
          </p:cNvGrpSpPr>
          <p:nvPr/>
        </p:nvGrpSpPr>
        <p:grpSpPr bwMode="auto">
          <a:xfrm>
            <a:off x="6407317" y="3979084"/>
            <a:ext cx="99570" cy="76237"/>
            <a:chOff x="1784" y="1736"/>
            <a:chExt cx="128" cy="128"/>
          </a:xfrm>
        </p:grpSpPr>
        <p:sp>
          <p:nvSpPr>
            <p:cNvPr id="302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3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2" name="Group 67"/>
          <p:cNvGrpSpPr>
            <a:grpSpLocks/>
          </p:cNvGrpSpPr>
          <p:nvPr/>
        </p:nvGrpSpPr>
        <p:grpSpPr bwMode="auto">
          <a:xfrm>
            <a:off x="6830489" y="2983237"/>
            <a:ext cx="99570" cy="76237"/>
            <a:chOff x="1784" y="1736"/>
            <a:chExt cx="128" cy="128"/>
          </a:xfrm>
        </p:grpSpPr>
        <p:sp>
          <p:nvSpPr>
            <p:cNvPr id="30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3" name="Group 70"/>
          <p:cNvGrpSpPr>
            <a:grpSpLocks/>
          </p:cNvGrpSpPr>
          <p:nvPr/>
        </p:nvGrpSpPr>
        <p:grpSpPr bwMode="auto">
          <a:xfrm>
            <a:off x="6836712" y="3350128"/>
            <a:ext cx="99570" cy="76237"/>
            <a:chOff x="1784" y="1736"/>
            <a:chExt cx="128" cy="128"/>
          </a:xfrm>
        </p:grpSpPr>
        <p:sp>
          <p:nvSpPr>
            <p:cNvPr id="298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9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4" name="Group 73"/>
          <p:cNvGrpSpPr>
            <a:grpSpLocks/>
          </p:cNvGrpSpPr>
          <p:nvPr/>
        </p:nvGrpSpPr>
        <p:grpSpPr bwMode="auto">
          <a:xfrm>
            <a:off x="6830489" y="3655076"/>
            <a:ext cx="99570" cy="76237"/>
            <a:chOff x="1784" y="1736"/>
            <a:chExt cx="128" cy="128"/>
          </a:xfrm>
        </p:grpSpPr>
        <p:sp>
          <p:nvSpPr>
            <p:cNvPr id="29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5" name="Group 76"/>
          <p:cNvGrpSpPr>
            <a:grpSpLocks/>
          </p:cNvGrpSpPr>
          <p:nvPr/>
        </p:nvGrpSpPr>
        <p:grpSpPr bwMode="auto">
          <a:xfrm>
            <a:off x="6824266" y="3979084"/>
            <a:ext cx="99570" cy="76237"/>
            <a:chOff x="1784" y="1736"/>
            <a:chExt cx="128" cy="128"/>
          </a:xfrm>
        </p:grpSpPr>
        <p:sp>
          <p:nvSpPr>
            <p:cNvPr id="294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5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6" name="Group 79"/>
          <p:cNvGrpSpPr>
            <a:grpSpLocks/>
          </p:cNvGrpSpPr>
          <p:nvPr/>
        </p:nvGrpSpPr>
        <p:grpSpPr bwMode="auto">
          <a:xfrm>
            <a:off x="4664843" y="2630991"/>
            <a:ext cx="99570" cy="76237"/>
            <a:chOff x="1784" y="1736"/>
            <a:chExt cx="128" cy="128"/>
          </a:xfrm>
        </p:grpSpPr>
        <p:sp>
          <p:nvSpPr>
            <p:cNvPr id="29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7" name="Group 82"/>
          <p:cNvGrpSpPr>
            <a:grpSpLocks/>
          </p:cNvGrpSpPr>
          <p:nvPr/>
        </p:nvGrpSpPr>
        <p:grpSpPr bwMode="auto">
          <a:xfrm>
            <a:off x="5162693" y="2630991"/>
            <a:ext cx="99570" cy="76237"/>
            <a:chOff x="1784" y="1736"/>
            <a:chExt cx="128" cy="128"/>
          </a:xfrm>
        </p:grpSpPr>
        <p:sp>
          <p:nvSpPr>
            <p:cNvPr id="290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1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8" name="Group 85"/>
          <p:cNvGrpSpPr>
            <a:grpSpLocks/>
          </p:cNvGrpSpPr>
          <p:nvPr/>
        </p:nvGrpSpPr>
        <p:grpSpPr bwMode="auto">
          <a:xfrm>
            <a:off x="5567195" y="2630991"/>
            <a:ext cx="99570" cy="76237"/>
            <a:chOff x="1784" y="1736"/>
            <a:chExt cx="128" cy="128"/>
          </a:xfrm>
        </p:grpSpPr>
        <p:sp>
          <p:nvSpPr>
            <p:cNvPr id="28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9" name="Group 88"/>
          <p:cNvGrpSpPr>
            <a:grpSpLocks/>
          </p:cNvGrpSpPr>
          <p:nvPr/>
        </p:nvGrpSpPr>
        <p:grpSpPr bwMode="auto">
          <a:xfrm>
            <a:off x="6015260" y="2630991"/>
            <a:ext cx="99570" cy="76237"/>
            <a:chOff x="1784" y="1736"/>
            <a:chExt cx="128" cy="128"/>
          </a:xfrm>
        </p:grpSpPr>
        <p:sp>
          <p:nvSpPr>
            <p:cNvPr id="286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7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0" name="Group 91"/>
          <p:cNvGrpSpPr>
            <a:grpSpLocks/>
          </p:cNvGrpSpPr>
          <p:nvPr/>
        </p:nvGrpSpPr>
        <p:grpSpPr bwMode="auto">
          <a:xfrm>
            <a:off x="6407317" y="2630991"/>
            <a:ext cx="99570" cy="76237"/>
            <a:chOff x="1784" y="1736"/>
            <a:chExt cx="128" cy="128"/>
          </a:xfrm>
        </p:grpSpPr>
        <p:sp>
          <p:nvSpPr>
            <p:cNvPr id="28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1" name="Group 94"/>
          <p:cNvGrpSpPr>
            <a:grpSpLocks/>
          </p:cNvGrpSpPr>
          <p:nvPr/>
        </p:nvGrpSpPr>
        <p:grpSpPr bwMode="auto">
          <a:xfrm>
            <a:off x="6824266" y="2630991"/>
            <a:ext cx="99570" cy="76237"/>
            <a:chOff x="1784" y="1736"/>
            <a:chExt cx="128" cy="128"/>
          </a:xfrm>
        </p:grpSpPr>
        <p:sp>
          <p:nvSpPr>
            <p:cNvPr id="282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3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4" name="Group 10"/>
          <p:cNvGrpSpPr>
            <a:grpSpLocks/>
          </p:cNvGrpSpPr>
          <p:nvPr/>
        </p:nvGrpSpPr>
        <p:grpSpPr bwMode="auto">
          <a:xfrm flipV="1">
            <a:off x="4661523" y="4946856"/>
            <a:ext cx="99570" cy="76237"/>
            <a:chOff x="1784" y="1736"/>
            <a:chExt cx="128" cy="128"/>
          </a:xfrm>
        </p:grpSpPr>
        <p:sp>
          <p:nvSpPr>
            <p:cNvPr id="429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30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5" name="Group 13"/>
          <p:cNvGrpSpPr>
            <a:grpSpLocks/>
          </p:cNvGrpSpPr>
          <p:nvPr/>
        </p:nvGrpSpPr>
        <p:grpSpPr bwMode="auto">
          <a:xfrm flipV="1">
            <a:off x="4655300" y="4641908"/>
            <a:ext cx="99570" cy="76237"/>
            <a:chOff x="1784" y="1736"/>
            <a:chExt cx="128" cy="128"/>
          </a:xfrm>
        </p:grpSpPr>
        <p:sp>
          <p:nvSpPr>
            <p:cNvPr id="427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8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6" name="Group 16"/>
          <p:cNvGrpSpPr>
            <a:grpSpLocks/>
          </p:cNvGrpSpPr>
          <p:nvPr/>
        </p:nvGrpSpPr>
        <p:grpSpPr bwMode="auto">
          <a:xfrm flipV="1">
            <a:off x="4649077" y="4317900"/>
            <a:ext cx="99570" cy="76237"/>
            <a:chOff x="1784" y="1736"/>
            <a:chExt cx="128" cy="128"/>
          </a:xfrm>
        </p:grpSpPr>
        <p:sp>
          <p:nvSpPr>
            <p:cNvPr id="425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6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8" name="Group 22"/>
          <p:cNvGrpSpPr>
            <a:grpSpLocks/>
          </p:cNvGrpSpPr>
          <p:nvPr/>
        </p:nvGrpSpPr>
        <p:grpSpPr bwMode="auto">
          <a:xfrm flipV="1">
            <a:off x="5159373" y="4946856"/>
            <a:ext cx="99570" cy="76237"/>
            <a:chOff x="1784" y="1736"/>
            <a:chExt cx="128" cy="128"/>
          </a:xfrm>
        </p:grpSpPr>
        <p:sp>
          <p:nvSpPr>
            <p:cNvPr id="421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2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9" name="Group 25"/>
          <p:cNvGrpSpPr>
            <a:grpSpLocks/>
          </p:cNvGrpSpPr>
          <p:nvPr/>
        </p:nvGrpSpPr>
        <p:grpSpPr bwMode="auto">
          <a:xfrm flipV="1">
            <a:off x="5153150" y="4641908"/>
            <a:ext cx="99570" cy="76237"/>
            <a:chOff x="1784" y="1736"/>
            <a:chExt cx="128" cy="128"/>
          </a:xfrm>
        </p:grpSpPr>
        <p:sp>
          <p:nvSpPr>
            <p:cNvPr id="419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0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0" name="Group 28"/>
          <p:cNvGrpSpPr>
            <a:grpSpLocks/>
          </p:cNvGrpSpPr>
          <p:nvPr/>
        </p:nvGrpSpPr>
        <p:grpSpPr bwMode="auto">
          <a:xfrm flipV="1">
            <a:off x="5146927" y="4317900"/>
            <a:ext cx="99570" cy="76237"/>
            <a:chOff x="1784" y="1736"/>
            <a:chExt cx="128" cy="128"/>
          </a:xfrm>
        </p:grpSpPr>
        <p:sp>
          <p:nvSpPr>
            <p:cNvPr id="41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2" name="Group 34"/>
          <p:cNvGrpSpPr>
            <a:grpSpLocks/>
          </p:cNvGrpSpPr>
          <p:nvPr/>
        </p:nvGrpSpPr>
        <p:grpSpPr bwMode="auto">
          <a:xfrm flipV="1">
            <a:off x="5563876" y="4946856"/>
            <a:ext cx="99570" cy="76237"/>
            <a:chOff x="1784" y="1736"/>
            <a:chExt cx="128" cy="128"/>
          </a:xfrm>
        </p:grpSpPr>
        <p:sp>
          <p:nvSpPr>
            <p:cNvPr id="413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4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3" name="Group 37"/>
          <p:cNvGrpSpPr>
            <a:grpSpLocks/>
          </p:cNvGrpSpPr>
          <p:nvPr/>
        </p:nvGrpSpPr>
        <p:grpSpPr bwMode="auto">
          <a:xfrm flipV="1">
            <a:off x="5557653" y="4641908"/>
            <a:ext cx="99570" cy="76237"/>
            <a:chOff x="1784" y="1736"/>
            <a:chExt cx="128" cy="128"/>
          </a:xfrm>
        </p:grpSpPr>
        <p:sp>
          <p:nvSpPr>
            <p:cNvPr id="411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2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4" name="Group 40"/>
          <p:cNvGrpSpPr>
            <a:grpSpLocks/>
          </p:cNvGrpSpPr>
          <p:nvPr/>
        </p:nvGrpSpPr>
        <p:grpSpPr bwMode="auto">
          <a:xfrm flipV="1">
            <a:off x="5551429" y="4317900"/>
            <a:ext cx="99570" cy="76237"/>
            <a:chOff x="1784" y="1736"/>
            <a:chExt cx="128" cy="128"/>
          </a:xfrm>
        </p:grpSpPr>
        <p:sp>
          <p:nvSpPr>
            <p:cNvPr id="409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0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6" name="Group 46"/>
          <p:cNvGrpSpPr>
            <a:grpSpLocks/>
          </p:cNvGrpSpPr>
          <p:nvPr/>
        </p:nvGrpSpPr>
        <p:grpSpPr bwMode="auto">
          <a:xfrm flipV="1">
            <a:off x="6011940" y="4946856"/>
            <a:ext cx="99570" cy="76237"/>
            <a:chOff x="1784" y="1736"/>
            <a:chExt cx="128" cy="128"/>
          </a:xfrm>
        </p:grpSpPr>
        <p:sp>
          <p:nvSpPr>
            <p:cNvPr id="405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6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7" name="Group 49"/>
          <p:cNvGrpSpPr>
            <a:grpSpLocks/>
          </p:cNvGrpSpPr>
          <p:nvPr/>
        </p:nvGrpSpPr>
        <p:grpSpPr bwMode="auto">
          <a:xfrm flipV="1">
            <a:off x="6005717" y="4641908"/>
            <a:ext cx="99570" cy="76237"/>
            <a:chOff x="1784" y="1736"/>
            <a:chExt cx="128" cy="128"/>
          </a:xfrm>
        </p:grpSpPr>
        <p:sp>
          <p:nvSpPr>
            <p:cNvPr id="403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4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8" name="Group 52"/>
          <p:cNvGrpSpPr>
            <a:grpSpLocks/>
          </p:cNvGrpSpPr>
          <p:nvPr/>
        </p:nvGrpSpPr>
        <p:grpSpPr bwMode="auto">
          <a:xfrm flipV="1">
            <a:off x="5999494" y="4317900"/>
            <a:ext cx="99570" cy="76237"/>
            <a:chOff x="1784" y="1736"/>
            <a:chExt cx="128" cy="128"/>
          </a:xfrm>
        </p:grpSpPr>
        <p:sp>
          <p:nvSpPr>
            <p:cNvPr id="401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2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0" name="Group 58"/>
          <p:cNvGrpSpPr>
            <a:grpSpLocks/>
          </p:cNvGrpSpPr>
          <p:nvPr/>
        </p:nvGrpSpPr>
        <p:grpSpPr bwMode="auto">
          <a:xfrm flipV="1">
            <a:off x="6403997" y="4946856"/>
            <a:ext cx="99570" cy="76237"/>
            <a:chOff x="1784" y="1736"/>
            <a:chExt cx="128" cy="128"/>
          </a:xfrm>
        </p:grpSpPr>
        <p:sp>
          <p:nvSpPr>
            <p:cNvPr id="397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8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1" name="Group 61"/>
          <p:cNvGrpSpPr>
            <a:grpSpLocks/>
          </p:cNvGrpSpPr>
          <p:nvPr/>
        </p:nvGrpSpPr>
        <p:grpSpPr bwMode="auto">
          <a:xfrm flipV="1">
            <a:off x="6397774" y="4641908"/>
            <a:ext cx="99570" cy="76237"/>
            <a:chOff x="1784" y="1736"/>
            <a:chExt cx="128" cy="128"/>
          </a:xfrm>
        </p:grpSpPr>
        <p:sp>
          <p:nvSpPr>
            <p:cNvPr id="395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6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2" name="Group 64"/>
          <p:cNvGrpSpPr>
            <a:grpSpLocks/>
          </p:cNvGrpSpPr>
          <p:nvPr/>
        </p:nvGrpSpPr>
        <p:grpSpPr bwMode="auto">
          <a:xfrm flipV="1">
            <a:off x="6391551" y="4317900"/>
            <a:ext cx="99570" cy="76237"/>
            <a:chOff x="1784" y="1736"/>
            <a:chExt cx="128" cy="128"/>
          </a:xfrm>
        </p:grpSpPr>
        <p:sp>
          <p:nvSpPr>
            <p:cNvPr id="393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4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4" name="Group 70"/>
          <p:cNvGrpSpPr>
            <a:grpSpLocks/>
          </p:cNvGrpSpPr>
          <p:nvPr/>
        </p:nvGrpSpPr>
        <p:grpSpPr bwMode="auto">
          <a:xfrm flipV="1">
            <a:off x="6820946" y="4946856"/>
            <a:ext cx="99570" cy="76237"/>
            <a:chOff x="1784" y="1736"/>
            <a:chExt cx="128" cy="128"/>
          </a:xfrm>
        </p:grpSpPr>
        <p:sp>
          <p:nvSpPr>
            <p:cNvPr id="389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0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5" name="Group 73"/>
          <p:cNvGrpSpPr>
            <a:grpSpLocks/>
          </p:cNvGrpSpPr>
          <p:nvPr/>
        </p:nvGrpSpPr>
        <p:grpSpPr bwMode="auto">
          <a:xfrm flipV="1">
            <a:off x="6814723" y="4641908"/>
            <a:ext cx="99570" cy="76237"/>
            <a:chOff x="1784" y="1736"/>
            <a:chExt cx="128" cy="128"/>
          </a:xfrm>
        </p:grpSpPr>
        <p:sp>
          <p:nvSpPr>
            <p:cNvPr id="387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8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6" name="Group 76"/>
          <p:cNvGrpSpPr>
            <a:grpSpLocks/>
          </p:cNvGrpSpPr>
          <p:nvPr/>
        </p:nvGrpSpPr>
        <p:grpSpPr bwMode="auto">
          <a:xfrm flipV="1">
            <a:off x="6808500" y="4317900"/>
            <a:ext cx="99570" cy="76237"/>
            <a:chOff x="1784" y="1736"/>
            <a:chExt cx="128" cy="128"/>
          </a:xfrm>
        </p:grpSpPr>
        <p:sp>
          <p:nvSpPr>
            <p:cNvPr id="385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6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sp>
        <p:nvSpPr>
          <p:cNvPr id="433" name="Rectangle 432"/>
          <p:cNvSpPr/>
          <p:nvPr/>
        </p:nvSpPr>
        <p:spPr>
          <a:xfrm flipH="1">
            <a:off x="4442769" y="89863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6" name="Rectangle 435"/>
          <p:cNvSpPr/>
          <p:nvPr/>
        </p:nvSpPr>
        <p:spPr>
          <a:xfrm flipH="1">
            <a:off x="4421748" y="304367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7" name="Arc 436"/>
          <p:cNvSpPr/>
          <p:nvPr/>
        </p:nvSpPr>
        <p:spPr>
          <a:xfrm>
            <a:off x="3752195" y="1434662"/>
            <a:ext cx="1686910" cy="1481959"/>
          </a:xfrm>
          <a:prstGeom prst="arc">
            <a:avLst>
              <a:gd name="adj1" fmla="val 16200000"/>
              <a:gd name="adj2" fmla="val 5507398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610303" y="1324303"/>
            <a:ext cx="7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Detector</a:t>
            </a:r>
            <a:endParaRPr lang="en-US" sz="1200" dirty="0"/>
          </a:p>
        </p:txBody>
      </p:sp>
      <p:cxnSp>
        <p:nvCxnSpPr>
          <p:cNvPr id="441" name="Straight Arrow Connector 440"/>
          <p:cNvCxnSpPr/>
          <p:nvPr/>
        </p:nvCxnSpPr>
        <p:spPr>
          <a:xfrm flipV="1">
            <a:off x="4524703" y="1797269"/>
            <a:ext cx="788276" cy="3310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TextBox 442"/>
          <p:cNvSpPr txBox="1"/>
          <p:nvPr/>
        </p:nvSpPr>
        <p:spPr>
          <a:xfrm>
            <a:off x="4903076" y="1939159"/>
            <a:ext cx="11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Spectrometer, cont.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entering the second magnetic field, the ions move in a semicircle of radius </a:t>
            </a:r>
            <a:r>
              <a:rPr lang="en-US" i="1"/>
              <a:t>r</a:t>
            </a:r>
            <a:r>
              <a:rPr lang="en-US"/>
              <a:t> before striking a detector at </a:t>
            </a:r>
            <a:r>
              <a:rPr lang="en-US" i="1"/>
              <a:t>P</a:t>
            </a:r>
          </a:p>
          <a:p>
            <a:r>
              <a:rPr lang="en-US"/>
              <a:t>If the ions are positively charged, they deflect upward</a:t>
            </a:r>
          </a:p>
          <a:p>
            <a:r>
              <a:rPr lang="en-US"/>
              <a:t>If the ions are negatively charged, they deflect downward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pic>
        <p:nvPicPr>
          <p:cNvPr id="126978" name="Picture 2" descr="29-25a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776663" y="2049463"/>
            <a:ext cx="5367337" cy="3317875"/>
          </a:xfrm>
          <a:noFill/>
          <a:ln/>
        </p:spPr>
      </p:pic>
      <p:sp>
        <p:nvSpPr>
          <p:cNvPr id="1269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Thomson’s </a:t>
            </a:r>
            <a:r>
              <a:rPr lang="en-US" i="1"/>
              <a:t>e</a:t>
            </a:r>
            <a:r>
              <a:rPr lang="en-US"/>
              <a:t>/</a:t>
            </a:r>
            <a:r>
              <a:rPr lang="en-US" i="1"/>
              <a:t>m</a:t>
            </a:r>
            <a:r>
              <a:rPr lang="en-US"/>
              <a:t> Experiment</a:t>
            </a:r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7800" y="1447800"/>
            <a:ext cx="3568700" cy="4114800"/>
          </a:xfrm>
        </p:spPr>
        <p:txBody>
          <a:bodyPr/>
          <a:lstStyle/>
          <a:p>
            <a:r>
              <a:rPr lang="en-US" sz="2800"/>
              <a:t>Electrons are accelerated from the cathode</a:t>
            </a:r>
          </a:p>
          <a:p>
            <a:r>
              <a:rPr lang="en-US" sz="2800"/>
              <a:t>They are deflected by electric and magnetic fields</a:t>
            </a:r>
          </a:p>
          <a:p>
            <a:r>
              <a:rPr lang="en-US" sz="2800"/>
              <a:t>The beam of electrons strikes a fluorescent screen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Thomson’s </a:t>
            </a:r>
            <a:r>
              <a:rPr lang="en-US" i="1"/>
              <a:t>e</a:t>
            </a:r>
            <a:r>
              <a:rPr lang="en-US"/>
              <a:t>/</a:t>
            </a:r>
            <a:r>
              <a:rPr lang="en-US" i="1"/>
              <a:t>m</a:t>
            </a:r>
            <a:r>
              <a:rPr lang="en-US"/>
              <a:t> Experiment, 2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In general, </a:t>
            </a:r>
            <a:r>
              <a:rPr lang="en-US" i="1"/>
              <a:t>m</a:t>
            </a:r>
            <a:r>
              <a:rPr lang="en-US"/>
              <a:t>/</a:t>
            </a:r>
            <a:r>
              <a:rPr lang="en-US" i="1"/>
              <a:t>q</a:t>
            </a:r>
            <a:r>
              <a:rPr lang="en-US"/>
              <a:t> can be determined by measuring the radius of curvature and knowing the magnitudes of the fields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Thomson’s variation found </a:t>
            </a:r>
            <a:r>
              <a:rPr lang="en-US" i="1"/>
              <a:t>e</a:t>
            </a:r>
            <a:r>
              <a:rPr lang="en-US"/>
              <a:t>/</a:t>
            </a:r>
            <a:r>
              <a:rPr lang="en-US" i="1"/>
              <a:t>m</a:t>
            </a:r>
            <a:r>
              <a:rPr lang="en-US" i="1" baseline="-25000"/>
              <a:t>e</a:t>
            </a:r>
            <a:r>
              <a:rPr lang="en-US"/>
              <a:t> by measuring the deflection of the beam and the fields</a:t>
            </a:r>
          </a:p>
        </p:txBody>
      </p:sp>
      <p:graphicFrame>
        <p:nvGraphicFramePr>
          <p:cNvPr id="128004" name="Object 4"/>
          <p:cNvGraphicFramePr>
            <a:graphicFrameLocks noChangeAspect="1"/>
          </p:cNvGraphicFramePr>
          <p:nvPr/>
        </p:nvGraphicFramePr>
        <p:xfrm>
          <a:off x="3543300" y="3073400"/>
          <a:ext cx="1617663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Equation" r:id="rId3" imgW="672840" imgH="419040" progId="">
                  <p:embed/>
                </p:oleObj>
              </mc:Choice>
              <mc:Fallback>
                <p:oleObj name="Equation" r:id="rId3" imgW="672840" imgH="419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3073400"/>
                        <a:ext cx="1617663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 flipV="1">
            <a:off x="4193627" y="2585545"/>
            <a:ext cx="4487917" cy="1040524"/>
          </a:xfrm>
          <a:custGeom>
            <a:avLst/>
            <a:gdLst>
              <a:gd name="connsiteX0" fmla="*/ 1121980 w 2882462"/>
              <a:gd name="connsiteY0" fmla="*/ 136634 h 572813"/>
              <a:gd name="connsiteX1" fmla="*/ 1011621 w 2882462"/>
              <a:gd name="connsiteY1" fmla="*/ 120868 h 572813"/>
              <a:gd name="connsiteX2" fmla="*/ 522890 w 2882462"/>
              <a:gd name="connsiteY2" fmla="*/ 120868 h 572813"/>
              <a:gd name="connsiteX3" fmla="*/ 806669 w 2882462"/>
              <a:gd name="connsiteY3" fmla="*/ 215461 h 572813"/>
              <a:gd name="connsiteX4" fmla="*/ 112986 w 2882462"/>
              <a:gd name="connsiteY4" fmla="*/ 278523 h 572813"/>
              <a:gd name="connsiteX5" fmla="*/ 128752 w 2882462"/>
              <a:gd name="connsiteY5" fmla="*/ 388882 h 572813"/>
              <a:gd name="connsiteX6" fmla="*/ 869731 w 2882462"/>
              <a:gd name="connsiteY6" fmla="*/ 515006 h 572813"/>
              <a:gd name="connsiteX7" fmla="*/ 1752600 w 2882462"/>
              <a:gd name="connsiteY7" fmla="*/ 562303 h 572813"/>
              <a:gd name="connsiteX8" fmla="*/ 1531883 w 2882462"/>
              <a:gd name="connsiteY8" fmla="*/ 451944 h 572813"/>
              <a:gd name="connsiteX9" fmla="*/ 2761593 w 2882462"/>
              <a:gd name="connsiteY9" fmla="*/ 404648 h 572813"/>
              <a:gd name="connsiteX10" fmla="*/ 2257097 w 2882462"/>
              <a:gd name="connsiteY10" fmla="*/ 262758 h 572813"/>
              <a:gd name="connsiteX11" fmla="*/ 2525111 w 2882462"/>
              <a:gd name="connsiteY11" fmla="*/ 183930 h 572813"/>
              <a:gd name="connsiteX12" fmla="*/ 1405759 w 2882462"/>
              <a:gd name="connsiteY12" fmla="*/ 10510 h 572813"/>
              <a:gd name="connsiteX13" fmla="*/ 1563414 w 2882462"/>
              <a:gd name="connsiteY13" fmla="*/ 120868 h 572813"/>
              <a:gd name="connsiteX14" fmla="*/ 1121980 w 2882462"/>
              <a:gd name="connsiteY14" fmla="*/ 136634 h 57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2462" h="572813">
                <a:moveTo>
                  <a:pt x="1121980" y="136634"/>
                </a:moveTo>
                <a:cubicBezTo>
                  <a:pt x="1030015" y="136634"/>
                  <a:pt x="1111469" y="123496"/>
                  <a:pt x="1011621" y="120868"/>
                </a:cubicBezTo>
                <a:cubicBezTo>
                  <a:pt x="911773" y="118240"/>
                  <a:pt x="557049" y="105103"/>
                  <a:pt x="522890" y="120868"/>
                </a:cubicBezTo>
                <a:cubicBezTo>
                  <a:pt x="488731" y="136633"/>
                  <a:pt x="874986" y="189185"/>
                  <a:pt x="806669" y="215461"/>
                </a:cubicBezTo>
                <a:cubicBezTo>
                  <a:pt x="738352" y="241737"/>
                  <a:pt x="225972" y="249620"/>
                  <a:pt x="112986" y="278523"/>
                </a:cubicBezTo>
                <a:cubicBezTo>
                  <a:pt x="0" y="307427"/>
                  <a:pt x="2628" y="349468"/>
                  <a:pt x="128752" y="388882"/>
                </a:cubicBezTo>
                <a:cubicBezTo>
                  <a:pt x="254876" y="428296"/>
                  <a:pt x="599090" y="486102"/>
                  <a:pt x="869731" y="515006"/>
                </a:cubicBezTo>
                <a:cubicBezTo>
                  <a:pt x="1140372" y="543910"/>
                  <a:pt x="1642241" y="572813"/>
                  <a:pt x="1752600" y="562303"/>
                </a:cubicBezTo>
                <a:cubicBezTo>
                  <a:pt x="1862959" y="551793"/>
                  <a:pt x="1363718" y="478220"/>
                  <a:pt x="1531883" y="451944"/>
                </a:cubicBezTo>
                <a:cubicBezTo>
                  <a:pt x="1700049" y="425668"/>
                  <a:pt x="2640724" y="436179"/>
                  <a:pt x="2761593" y="404648"/>
                </a:cubicBezTo>
                <a:cubicBezTo>
                  <a:pt x="2882462" y="373117"/>
                  <a:pt x="2296511" y="299544"/>
                  <a:pt x="2257097" y="262758"/>
                </a:cubicBezTo>
                <a:cubicBezTo>
                  <a:pt x="2217683" y="225972"/>
                  <a:pt x="2667001" y="225971"/>
                  <a:pt x="2525111" y="183930"/>
                </a:cubicBezTo>
                <a:cubicBezTo>
                  <a:pt x="2383221" y="141889"/>
                  <a:pt x="1566042" y="21020"/>
                  <a:pt x="1405759" y="10510"/>
                </a:cubicBezTo>
                <a:cubicBezTo>
                  <a:pt x="1245476" y="0"/>
                  <a:pt x="1618593" y="102475"/>
                  <a:pt x="1563414" y="120868"/>
                </a:cubicBezTo>
                <a:cubicBezTo>
                  <a:pt x="1508235" y="139261"/>
                  <a:pt x="1213945" y="136634"/>
                  <a:pt x="1121980" y="13663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408513" y="1458060"/>
            <a:ext cx="79135" cy="207426"/>
          </a:xfrm>
          <a:custGeom>
            <a:avLst/>
            <a:gdLst>
              <a:gd name="connsiteX0" fmla="*/ 554636 w 554636"/>
              <a:gd name="connsiteY0" fmla="*/ 1124262 h 1124262"/>
              <a:gd name="connsiteX1" fmla="*/ 164892 w 554636"/>
              <a:gd name="connsiteY1" fmla="*/ 1079292 h 1124262"/>
              <a:gd name="connsiteX2" fmla="*/ 0 w 554636"/>
              <a:gd name="connsiteY2" fmla="*/ 44970 h 1124262"/>
              <a:gd name="connsiteX3" fmla="*/ 464695 w 554636"/>
              <a:gd name="connsiteY3" fmla="*/ 0 h 1124262"/>
              <a:gd name="connsiteX4" fmla="*/ 554636 w 554636"/>
              <a:gd name="connsiteY4" fmla="*/ 1124262 h 11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36" h="1124262">
                <a:moveTo>
                  <a:pt x="554636" y="1124262"/>
                </a:moveTo>
                <a:lnTo>
                  <a:pt x="164892" y="1079292"/>
                </a:lnTo>
                <a:lnTo>
                  <a:pt x="0" y="44970"/>
                </a:lnTo>
                <a:cubicBezTo>
                  <a:pt x="154850" y="29485"/>
                  <a:pt x="309073" y="0"/>
                  <a:pt x="464695" y="0"/>
                </a:cubicBezTo>
                <a:lnTo>
                  <a:pt x="554636" y="11242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34257" y="608826"/>
            <a:ext cx="45719" cy="25600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rest of han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283" y="1235309"/>
            <a:ext cx="570788" cy="527206"/>
          </a:xfrm>
          <a:prstGeom prst="rect">
            <a:avLst/>
          </a:prstGeom>
        </p:spPr>
      </p:pic>
      <p:pic>
        <p:nvPicPr>
          <p:cNvPr id="11" name="Picture 10" descr="finger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1254" y="1298573"/>
            <a:ext cx="570788" cy="527206"/>
          </a:xfrm>
          <a:prstGeom prst="rect">
            <a:avLst/>
          </a:prstGeom>
        </p:spPr>
      </p:pic>
      <p:sp>
        <p:nvSpPr>
          <p:cNvPr id="20" name="Arc 19"/>
          <p:cNvSpPr/>
          <p:nvPr/>
        </p:nvSpPr>
        <p:spPr>
          <a:xfrm>
            <a:off x="4871544" y="2800983"/>
            <a:ext cx="3200401" cy="604369"/>
          </a:xfrm>
          <a:prstGeom prst="arc">
            <a:avLst>
              <a:gd name="adj1" fmla="val 17638889"/>
              <a:gd name="adj2" fmla="val 1465849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05214" y="3318490"/>
            <a:ext cx="732979" cy="13415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871545" y="3303756"/>
            <a:ext cx="443400" cy="11736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6337738" y="187609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8097" y="3578772"/>
            <a:ext cx="58155" cy="11298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638676" y="3375791"/>
            <a:ext cx="463588" cy="461664"/>
            <a:chOff x="2633664" y="1262063"/>
            <a:chExt cx="363894" cy="386840"/>
          </a:xfrm>
        </p:grpSpPr>
        <p:sp>
          <p:nvSpPr>
            <p:cNvPr id="32" name="TextBox 31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>
                  <a:solidFill>
                    <a:srgbClr val="FF0000"/>
                  </a:solidFill>
                </a:rPr>
                <a:t>ds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540003" y="358980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B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5400000" flipV="1">
            <a:off x="5751116" y="3543942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</a:t>
            </a:r>
            <a:r>
              <a:rPr lang="en-US" b="1"/>
              <a:t>cyclotron</a:t>
            </a:r>
            <a:r>
              <a:rPr lang="en-US"/>
              <a:t> is a device that can accelerate charged particles to very high speeds</a:t>
            </a:r>
          </a:p>
          <a:p>
            <a:pPr>
              <a:lnSpc>
                <a:spcPct val="90000"/>
              </a:lnSpc>
            </a:pPr>
            <a:r>
              <a:rPr lang="en-US"/>
              <a:t>The energetic particles produced are used to bombard atomic nuclei and thereby produce reactions</a:t>
            </a:r>
          </a:p>
          <a:p>
            <a:pPr>
              <a:lnSpc>
                <a:spcPct val="90000"/>
              </a:lnSpc>
            </a:pPr>
            <a:r>
              <a:rPr lang="en-US"/>
              <a:t>These reactions can be analyzed by researchers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2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D</a:t>
            </a:r>
            <a:r>
              <a:rPr lang="en-US" sz="2800" baseline="-25000"/>
              <a:t>1</a:t>
            </a:r>
            <a:r>
              <a:rPr lang="en-US" sz="2800"/>
              <a:t> and D</a:t>
            </a:r>
            <a:r>
              <a:rPr lang="en-US" sz="2800" baseline="-25000"/>
              <a:t>2</a:t>
            </a:r>
            <a:r>
              <a:rPr lang="en-US" sz="2800"/>
              <a:t> are called </a:t>
            </a:r>
            <a:r>
              <a:rPr lang="en-US" sz="2800" i="1"/>
              <a:t>dees</a:t>
            </a:r>
            <a:r>
              <a:rPr lang="en-US" sz="2800"/>
              <a:t> because of their shape</a:t>
            </a:r>
          </a:p>
          <a:p>
            <a:pPr>
              <a:lnSpc>
                <a:spcPct val="90000"/>
              </a:lnSpc>
            </a:pPr>
            <a:r>
              <a:rPr lang="en-US" sz="2800"/>
              <a:t>A high frequency alternating potential is applied to the dees</a:t>
            </a:r>
          </a:p>
          <a:p>
            <a:pPr>
              <a:lnSpc>
                <a:spcPct val="90000"/>
              </a:lnSpc>
            </a:pPr>
            <a:r>
              <a:rPr lang="en-US" sz="2800"/>
              <a:t>A uniform magnetic field is perpendicular to them</a:t>
            </a:r>
          </a:p>
        </p:txBody>
      </p:sp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499" y="1731250"/>
            <a:ext cx="3228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3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positive ion is released near the center and moves in a semicircular path</a:t>
            </a:r>
          </a:p>
          <a:p>
            <a:pPr>
              <a:lnSpc>
                <a:spcPct val="90000"/>
              </a:lnSpc>
            </a:pPr>
            <a:r>
              <a:rPr lang="en-US"/>
              <a:t>The potential difference is adjusted so that the polarity of the dees is reversed in the same time interval as the particle travels around one dee</a:t>
            </a:r>
          </a:p>
          <a:p>
            <a:pPr>
              <a:lnSpc>
                <a:spcPct val="90000"/>
              </a:lnSpc>
            </a:pPr>
            <a:r>
              <a:rPr lang="en-US"/>
              <a:t>This ensures the kinetic energy of the particle increases each trip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final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The cyclotron’s operation is based on the fact that </a:t>
            </a:r>
            <a:r>
              <a:rPr lang="en-US" sz="2800" i="1"/>
              <a:t>T</a:t>
            </a:r>
            <a:r>
              <a:rPr lang="en-US" sz="2800"/>
              <a:t> is independent of the speed of the particles and of the radius of their path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When the energy of the ions in a cyclotron exceeds about 20 MeV, relativistic effects come into play</a:t>
            </a:r>
          </a:p>
          <a:p>
            <a:endParaRPr lang="en-US" sz="2800"/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2870200" y="3048000"/>
          <a:ext cx="29718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Equation" r:id="rId3" imgW="1384200" imgH="419040" progId="">
                  <p:embed/>
                </p:oleObj>
              </mc:Choice>
              <mc:Fallback>
                <p:oleObj name="Equation" r:id="rId3" imgW="1384200" imgH="419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3048000"/>
                        <a:ext cx="297180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When a current carrying conductor is placed in a magnetic field, a potential difference is generated in a direction perpendicular to both the current and the magnetic field</a:t>
            </a:r>
          </a:p>
          <a:p>
            <a:r>
              <a:rPr lang="en-US" sz="2800"/>
              <a:t>This phenomena is known as the </a:t>
            </a:r>
            <a:r>
              <a:rPr lang="en-US" sz="2800" i="1"/>
              <a:t>Hall effect</a:t>
            </a:r>
          </a:p>
          <a:p>
            <a:r>
              <a:rPr lang="en-US" sz="2800"/>
              <a:t>It arises from the deflection of charge carriers to one side of the conductor as a result of the magnetic forces they experience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Effect, cont.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Hall effect gives information regarding the sign of the charge carriers and their density</a:t>
            </a:r>
          </a:p>
          <a:p>
            <a:r>
              <a:rPr lang="en-US"/>
              <a:t>It can also be used to measure magnetic fields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9269" y="279049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8399" y="2343806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743200" y="2758966"/>
            <a:ext cx="599090" cy="409904"/>
          </a:xfrm>
          <a:custGeom>
            <a:avLst/>
            <a:gdLst>
              <a:gd name="connsiteX0" fmla="*/ 7883 w 386255"/>
              <a:gd name="connsiteY0" fmla="*/ 0 h 378373"/>
              <a:gd name="connsiteX1" fmla="*/ 149772 w 386255"/>
              <a:gd name="connsiteY1" fmla="*/ 173421 h 378373"/>
              <a:gd name="connsiteX2" fmla="*/ 39414 w 386255"/>
              <a:gd name="connsiteY2" fmla="*/ 204952 h 378373"/>
              <a:gd name="connsiteX3" fmla="*/ 386255 w 386255"/>
              <a:gd name="connsiteY3" fmla="*/ 378373 h 37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55" h="378373">
                <a:moveTo>
                  <a:pt x="7883" y="0"/>
                </a:moveTo>
                <a:cubicBezTo>
                  <a:pt x="76200" y="69631"/>
                  <a:pt x="144517" y="139262"/>
                  <a:pt x="149772" y="173421"/>
                </a:cubicBezTo>
                <a:cubicBezTo>
                  <a:pt x="155027" y="207580"/>
                  <a:pt x="0" y="170793"/>
                  <a:pt x="39414" y="204952"/>
                </a:cubicBezTo>
                <a:cubicBezTo>
                  <a:pt x="78828" y="239111"/>
                  <a:pt x="232541" y="308742"/>
                  <a:pt x="386255" y="378373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470635" y="3048001"/>
            <a:ext cx="851338" cy="81455"/>
          </a:xfrm>
          <a:custGeom>
            <a:avLst/>
            <a:gdLst>
              <a:gd name="connsiteX0" fmla="*/ 851338 w 851338"/>
              <a:gd name="connsiteY0" fmla="*/ 10510 h 81455"/>
              <a:gd name="connsiteX1" fmla="*/ 504496 w 851338"/>
              <a:gd name="connsiteY1" fmla="*/ 10510 h 81455"/>
              <a:gd name="connsiteX2" fmla="*/ 551793 w 851338"/>
              <a:gd name="connsiteY2" fmla="*/ 73572 h 81455"/>
              <a:gd name="connsiteX3" fmla="*/ 0 w 851338"/>
              <a:gd name="connsiteY3" fmla="*/ 57806 h 81455"/>
              <a:gd name="connsiteX4" fmla="*/ 0 w 851338"/>
              <a:gd name="connsiteY4" fmla="*/ 57806 h 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338" h="81455">
                <a:moveTo>
                  <a:pt x="851338" y="10510"/>
                </a:moveTo>
                <a:cubicBezTo>
                  <a:pt x="702879" y="5255"/>
                  <a:pt x="554420" y="0"/>
                  <a:pt x="504496" y="10510"/>
                </a:cubicBezTo>
                <a:cubicBezTo>
                  <a:pt x="454572" y="21020"/>
                  <a:pt x="635876" y="65689"/>
                  <a:pt x="551793" y="73572"/>
                </a:cubicBezTo>
                <a:cubicBezTo>
                  <a:pt x="467710" y="81455"/>
                  <a:pt x="0" y="57806"/>
                  <a:pt x="0" y="57806"/>
                </a:cubicBezTo>
                <a:lnTo>
                  <a:pt x="0" y="57806"/>
                </a:ln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/>
        </p:nvSpPr>
        <p:spPr>
          <a:xfrm>
            <a:off x="2664371" y="2412124"/>
            <a:ext cx="3578773" cy="1182415"/>
          </a:xfrm>
          <a:prstGeom prst="parallelogram">
            <a:avLst>
              <a:gd name="adj" fmla="val 1351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35669" y="2422634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 rot="16200000" flipV="1">
            <a:off x="4710893" y="2365444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/>
          <p:cNvSpPr/>
          <p:nvPr/>
        </p:nvSpPr>
        <p:spPr>
          <a:xfrm rot="16200000" flipV="1">
            <a:off x="2687651" y="2360189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4372" y="3594538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83883" y="28640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993943" y="266963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7259" y="356829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90021" y="3342310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60401" y="31951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70461" y="295339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80521" y="275894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13837" y="365760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76599" y="341585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>
            <a:off x="5270907" y="318988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>
            <a:off x="5565201" y="294813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5875261" y="27536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5400000">
            <a:off x="4708577" y="36523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4987105" y="342636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457899" y="306378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682359" y="1387366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046483" y="1855077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808483" y="3815256"/>
            <a:ext cx="10510" cy="108256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4088525" y="3883574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11214" y="438281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Freeform 38"/>
          <p:cNvSpPr/>
          <p:nvPr/>
        </p:nvSpPr>
        <p:spPr>
          <a:xfrm rot="10800000">
            <a:off x="5156086" y="1753275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 rot="10800000">
            <a:off x="3000680" y="3732971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cont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8300" y="3822700"/>
            <a:ext cx="7848600" cy="2057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/>
              <a:t>When the charge carriers are negative, the upper edge of the conductor becomes negatively charged</a:t>
            </a:r>
          </a:p>
          <a:p>
            <a:pPr>
              <a:lnSpc>
                <a:spcPct val="90000"/>
              </a:lnSpc>
            </a:pPr>
            <a:r>
              <a:rPr lang="en-US" sz="2800"/>
              <a:t>When the charge carriers are positive, the upper edge becomes positively charged</a:t>
            </a:r>
          </a:p>
        </p:txBody>
      </p:sp>
      <p:pic>
        <p:nvPicPr>
          <p:cNvPr id="136196" name="Picture 4" descr="29-2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500" y="1466850"/>
            <a:ext cx="8726488" cy="2120900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final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0" y="1560513"/>
            <a:ext cx="8193088" cy="4611687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>
                <a:latin typeface="Symbol" pitchFamily="18" charset="2"/>
              </a:rPr>
              <a:t>D</a:t>
            </a:r>
            <a:r>
              <a:rPr lang="en-US" sz="2800" i="1"/>
              <a:t>V</a:t>
            </a:r>
            <a:r>
              <a:rPr lang="en-US" sz="2800" baseline="-25000"/>
              <a:t>H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400" baseline="-25000"/>
              <a:t>H</a:t>
            </a:r>
            <a:r>
              <a:rPr lang="en-US" sz="2400" i="1"/>
              <a:t>d</a:t>
            </a:r>
            <a:r>
              <a:rPr lang="en-US" sz="2400"/>
              <a:t> =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 i="1"/>
              <a:t> B d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d</a:t>
            </a:r>
            <a:r>
              <a:rPr lang="en-US" sz="2400"/>
              <a:t> is the width of the conductor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is the drift velocity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If </a:t>
            </a:r>
            <a:r>
              <a:rPr lang="en-US" sz="2400" i="1"/>
              <a:t>B</a:t>
            </a:r>
            <a:r>
              <a:rPr lang="en-US" sz="2400"/>
              <a:t> and </a:t>
            </a:r>
            <a:r>
              <a:rPr lang="en-US" sz="2400" i="1"/>
              <a:t>d</a:t>
            </a:r>
            <a:r>
              <a:rPr lang="en-US" sz="2400"/>
              <a:t> are known,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can be found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>
              <a:buFont typeface="Wingdings" pitchFamily="2" charset="2"/>
              <a:buChar char="§"/>
            </a:pPr>
            <a:r>
              <a:rPr lang="en-US" sz="2800"/>
              <a:t> 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R</a:t>
            </a:r>
            <a:r>
              <a:rPr lang="en-US" sz="2400" baseline="-25000"/>
              <a:t>H</a:t>
            </a:r>
            <a:r>
              <a:rPr lang="en-US" sz="2400"/>
              <a:t> = 1 / </a:t>
            </a:r>
            <a:r>
              <a:rPr lang="en-US" sz="2400" i="1"/>
              <a:t>nq</a:t>
            </a:r>
            <a:r>
              <a:rPr lang="en-US" sz="2400"/>
              <a:t> is called the </a:t>
            </a:r>
            <a:r>
              <a:rPr lang="en-US" sz="2400" b="1"/>
              <a:t>Hall coefficient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A properly calibrated conductor can be used to measure the magnitude of an unknown magnetic field</a:t>
            </a:r>
          </a:p>
        </p:txBody>
      </p:sp>
      <p:graphicFrame>
        <p:nvGraphicFramePr>
          <p:cNvPr id="137220" name="Object 4"/>
          <p:cNvGraphicFramePr>
            <a:graphicFrameLocks noChangeAspect="1"/>
          </p:cNvGraphicFramePr>
          <p:nvPr/>
        </p:nvGraphicFramePr>
        <p:xfrm>
          <a:off x="1676400" y="3721100"/>
          <a:ext cx="27432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1" name="Equation" r:id="rId3" imgW="1282680" imgH="419040" progId="">
                  <p:embed/>
                </p:oleObj>
              </mc:Choice>
              <mc:Fallback>
                <p:oleObj name="Equation" r:id="rId3" imgW="1282680" imgH="4190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21100"/>
                        <a:ext cx="2743200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4459574" y="3335311"/>
            <a:ext cx="194872" cy="1798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67856" y="2098623"/>
            <a:ext cx="2578308" cy="2608289"/>
          </a:xfrm>
          <a:prstGeom prst="ellipse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5" idx="4"/>
          </p:cNvCxnSpPr>
          <p:nvPr/>
        </p:nvCxnSpPr>
        <p:spPr>
          <a:xfrm rot="16200000" flipH="1">
            <a:off x="5029200" y="4234722"/>
            <a:ext cx="14990" cy="959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5501390" y="3555169"/>
            <a:ext cx="722027" cy="537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V="1">
            <a:off x="5358983" y="2945568"/>
            <a:ext cx="979360" cy="4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4676932" y="1738860"/>
            <a:ext cx="757007" cy="712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 flipV="1">
            <a:off x="3492709" y="2078641"/>
            <a:ext cx="1104281" cy="4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2718223" y="2885605"/>
            <a:ext cx="841943" cy="552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2818158" y="3852478"/>
            <a:ext cx="914395" cy="44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39991" y="4469571"/>
            <a:ext cx="806963" cy="477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01390" y="178383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Top View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023938"/>
            <a:ext cx="53816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320393" y="1367221"/>
            <a:ext cx="3429000" cy="3810000"/>
            <a:chOff x="576" y="960"/>
            <a:chExt cx="2160" cy="2400"/>
          </a:xfrm>
        </p:grpSpPr>
        <p:sp>
          <p:nvSpPr>
            <p:cNvPr id="5" name="Line 11"/>
            <p:cNvSpPr>
              <a:spLocks noChangeShapeType="1"/>
            </p:cNvSpPr>
            <p:nvPr/>
          </p:nvSpPr>
          <p:spPr bwMode="auto">
            <a:xfrm flipV="1">
              <a:off x="912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12"/>
            <p:cNvSpPr>
              <a:spLocks noChangeShapeType="1"/>
            </p:cNvSpPr>
            <p:nvPr/>
          </p:nvSpPr>
          <p:spPr bwMode="auto">
            <a:xfrm flipV="1">
              <a:off x="912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 flipV="1">
              <a:off x="105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V="1">
              <a:off x="105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flipV="1">
              <a:off x="1200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V="1">
              <a:off x="1200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flipV="1">
              <a:off x="1344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1344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V="1">
              <a:off x="153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153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"/>
            <p:cNvGrpSpPr>
              <a:grpSpLocks/>
            </p:cNvGrpSpPr>
            <p:nvPr/>
          </p:nvGrpSpPr>
          <p:grpSpPr bwMode="auto">
            <a:xfrm>
              <a:off x="1632" y="1152"/>
              <a:ext cx="192" cy="192"/>
              <a:chOff x="1824" y="960"/>
              <a:chExt cx="192" cy="192"/>
            </a:xfrm>
          </p:grpSpPr>
          <p:sp>
            <p:nvSpPr>
              <p:cNvPr id="97" name="Oval 2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2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2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5"/>
            <p:cNvGrpSpPr>
              <a:grpSpLocks/>
            </p:cNvGrpSpPr>
            <p:nvPr/>
          </p:nvGrpSpPr>
          <p:grpSpPr bwMode="auto">
            <a:xfrm>
              <a:off x="1632" y="1344"/>
              <a:ext cx="192" cy="192"/>
              <a:chOff x="1824" y="960"/>
              <a:chExt cx="192" cy="192"/>
            </a:xfrm>
          </p:grpSpPr>
          <p:sp>
            <p:nvSpPr>
              <p:cNvPr id="94" name="Oval 2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Line 2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2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29"/>
            <p:cNvGrpSpPr>
              <a:grpSpLocks/>
            </p:cNvGrpSpPr>
            <p:nvPr/>
          </p:nvGrpSpPr>
          <p:grpSpPr bwMode="auto">
            <a:xfrm>
              <a:off x="1632" y="1536"/>
              <a:ext cx="192" cy="192"/>
              <a:chOff x="1824" y="960"/>
              <a:chExt cx="192" cy="192"/>
            </a:xfrm>
          </p:grpSpPr>
          <p:sp>
            <p:nvSpPr>
              <p:cNvPr id="91" name="Oval 3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3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3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33"/>
            <p:cNvGrpSpPr>
              <a:grpSpLocks/>
            </p:cNvGrpSpPr>
            <p:nvPr/>
          </p:nvGrpSpPr>
          <p:grpSpPr bwMode="auto">
            <a:xfrm>
              <a:off x="1632" y="1728"/>
              <a:ext cx="192" cy="192"/>
              <a:chOff x="1824" y="960"/>
              <a:chExt cx="192" cy="192"/>
            </a:xfrm>
          </p:grpSpPr>
          <p:sp>
            <p:nvSpPr>
              <p:cNvPr id="88" name="Oval 3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3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3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37"/>
            <p:cNvGrpSpPr>
              <a:grpSpLocks/>
            </p:cNvGrpSpPr>
            <p:nvPr/>
          </p:nvGrpSpPr>
          <p:grpSpPr bwMode="auto">
            <a:xfrm>
              <a:off x="1632" y="1920"/>
              <a:ext cx="192" cy="192"/>
              <a:chOff x="1824" y="960"/>
              <a:chExt cx="192" cy="192"/>
            </a:xfrm>
          </p:grpSpPr>
          <p:sp>
            <p:nvSpPr>
              <p:cNvPr id="85" name="Oval 3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3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4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41"/>
            <p:cNvGrpSpPr>
              <a:grpSpLocks/>
            </p:cNvGrpSpPr>
            <p:nvPr/>
          </p:nvGrpSpPr>
          <p:grpSpPr bwMode="auto">
            <a:xfrm>
              <a:off x="1632" y="2112"/>
              <a:ext cx="192" cy="192"/>
              <a:chOff x="1824" y="960"/>
              <a:chExt cx="192" cy="192"/>
            </a:xfrm>
          </p:grpSpPr>
          <p:sp>
            <p:nvSpPr>
              <p:cNvPr id="82" name="Oval 4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Line 4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4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45"/>
            <p:cNvGrpSpPr>
              <a:grpSpLocks/>
            </p:cNvGrpSpPr>
            <p:nvPr/>
          </p:nvGrpSpPr>
          <p:grpSpPr bwMode="auto">
            <a:xfrm>
              <a:off x="1632" y="2304"/>
              <a:ext cx="192" cy="192"/>
              <a:chOff x="1824" y="960"/>
              <a:chExt cx="192" cy="192"/>
            </a:xfrm>
          </p:grpSpPr>
          <p:sp>
            <p:nvSpPr>
              <p:cNvPr id="79" name="Oval 4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Line 4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4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49"/>
            <p:cNvGrpSpPr>
              <a:grpSpLocks/>
            </p:cNvGrpSpPr>
            <p:nvPr/>
          </p:nvGrpSpPr>
          <p:grpSpPr bwMode="auto">
            <a:xfrm>
              <a:off x="1632" y="2496"/>
              <a:ext cx="192" cy="192"/>
              <a:chOff x="1824" y="960"/>
              <a:chExt cx="192" cy="192"/>
            </a:xfrm>
          </p:grpSpPr>
          <p:sp>
            <p:nvSpPr>
              <p:cNvPr id="76" name="Oval 5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5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5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53"/>
            <p:cNvGrpSpPr>
              <a:grpSpLocks/>
            </p:cNvGrpSpPr>
            <p:nvPr/>
          </p:nvGrpSpPr>
          <p:grpSpPr bwMode="auto">
            <a:xfrm>
              <a:off x="1632" y="2688"/>
              <a:ext cx="192" cy="192"/>
              <a:chOff x="1824" y="960"/>
              <a:chExt cx="192" cy="192"/>
            </a:xfrm>
          </p:grpSpPr>
          <p:sp>
            <p:nvSpPr>
              <p:cNvPr id="73" name="Oval 5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5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5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57"/>
            <p:cNvGrpSpPr>
              <a:grpSpLocks/>
            </p:cNvGrpSpPr>
            <p:nvPr/>
          </p:nvGrpSpPr>
          <p:grpSpPr bwMode="auto">
            <a:xfrm>
              <a:off x="1632" y="2880"/>
              <a:ext cx="192" cy="192"/>
              <a:chOff x="1824" y="960"/>
              <a:chExt cx="192" cy="192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5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6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61"/>
            <p:cNvGrpSpPr>
              <a:grpSpLocks/>
            </p:cNvGrpSpPr>
            <p:nvPr/>
          </p:nvGrpSpPr>
          <p:grpSpPr bwMode="auto">
            <a:xfrm>
              <a:off x="576" y="2880"/>
              <a:ext cx="192" cy="192"/>
              <a:chOff x="768" y="2880"/>
              <a:chExt cx="192" cy="192"/>
            </a:xfrm>
          </p:grpSpPr>
          <p:sp>
            <p:nvSpPr>
              <p:cNvPr id="68" name="Oval 62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Oval 63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64"/>
            <p:cNvGrpSpPr>
              <a:grpSpLocks/>
            </p:cNvGrpSpPr>
            <p:nvPr/>
          </p:nvGrpSpPr>
          <p:grpSpPr bwMode="auto">
            <a:xfrm>
              <a:off x="576" y="2688"/>
              <a:ext cx="192" cy="192"/>
              <a:chOff x="768" y="2880"/>
              <a:chExt cx="192" cy="192"/>
            </a:xfrm>
          </p:grpSpPr>
          <p:sp>
            <p:nvSpPr>
              <p:cNvPr id="66" name="Oval 65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" name="Group 67"/>
            <p:cNvGrpSpPr>
              <a:grpSpLocks/>
            </p:cNvGrpSpPr>
            <p:nvPr/>
          </p:nvGrpSpPr>
          <p:grpSpPr bwMode="auto">
            <a:xfrm>
              <a:off x="576" y="2496"/>
              <a:ext cx="192" cy="192"/>
              <a:chOff x="768" y="2880"/>
              <a:chExt cx="192" cy="192"/>
            </a:xfrm>
          </p:grpSpPr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69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" name="Group 70"/>
            <p:cNvGrpSpPr>
              <a:grpSpLocks/>
            </p:cNvGrpSpPr>
            <p:nvPr/>
          </p:nvGrpSpPr>
          <p:grpSpPr bwMode="auto">
            <a:xfrm>
              <a:off x="576" y="2304"/>
              <a:ext cx="192" cy="192"/>
              <a:chOff x="768" y="2880"/>
              <a:chExt cx="192" cy="192"/>
            </a:xfrm>
          </p:grpSpPr>
          <p:sp>
            <p:nvSpPr>
              <p:cNvPr id="62" name="Oval 71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72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73"/>
            <p:cNvGrpSpPr>
              <a:grpSpLocks/>
            </p:cNvGrpSpPr>
            <p:nvPr/>
          </p:nvGrpSpPr>
          <p:grpSpPr bwMode="auto">
            <a:xfrm>
              <a:off x="576" y="2112"/>
              <a:ext cx="192" cy="192"/>
              <a:chOff x="768" y="2880"/>
              <a:chExt cx="192" cy="192"/>
            </a:xfrm>
          </p:grpSpPr>
          <p:sp>
            <p:nvSpPr>
              <p:cNvPr id="60" name="Oval 74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75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76"/>
            <p:cNvGrpSpPr>
              <a:grpSpLocks/>
            </p:cNvGrpSpPr>
            <p:nvPr/>
          </p:nvGrpSpPr>
          <p:grpSpPr bwMode="auto">
            <a:xfrm>
              <a:off x="576" y="1920"/>
              <a:ext cx="192" cy="192"/>
              <a:chOff x="768" y="2880"/>
              <a:chExt cx="192" cy="192"/>
            </a:xfrm>
          </p:grpSpPr>
          <p:sp>
            <p:nvSpPr>
              <p:cNvPr id="58" name="Oval 77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78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79"/>
            <p:cNvGrpSpPr>
              <a:grpSpLocks/>
            </p:cNvGrpSpPr>
            <p:nvPr/>
          </p:nvGrpSpPr>
          <p:grpSpPr bwMode="auto">
            <a:xfrm>
              <a:off x="576" y="1728"/>
              <a:ext cx="192" cy="192"/>
              <a:chOff x="768" y="2880"/>
              <a:chExt cx="192" cy="192"/>
            </a:xfrm>
          </p:grpSpPr>
          <p:sp>
            <p:nvSpPr>
              <p:cNvPr id="56" name="Oval 80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81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82"/>
            <p:cNvGrpSpPr>
              <a:grpSpLocks/>
            </p:cNvGrpSpPr>
            <p:nvPr/>
          </p:nvGrpSpPr>
          <p:grpSpPr bwMode="auto">
            <a:xfrm>
              <a:off x="576" y="1536"/>
              <a:ext cx="192" cy="192"/>
              <a:chOff x="768" y="2880"/>
              <a:chExt cx="192" cy="192"/>
            </a:xfrm>
          </p:grpSpPr>
          <p:sp>
            <p:nvSpPr>
              <p:cNvPr id="54" name="Oval 83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84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85"/>
            <p:cNvGrpSpPr>
              <a:grpSpLocks/>
            </p:cNvGrpSpPr>
            <p:nvPr/>
          </p:nvGrpSpPr>
          <p:grpSpPr bwMode="auto">
            <a:xfrm>
              <a:off x="576" y="1344"/>
              <a:ext cx="192" cy="192"/>
              <a:chOff x="768" y="2880"/>
              <a:chExt cx="192" cy="192"/>
            </a:xfrm>
          </p:grpSpPr>
          <p:sp>
            <p:nvSpPr>
              <p:cNvPr id="52" name="Oval 86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Oval 87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88"/>
            <p:cNvGrpSpPr>
              <a:grpSpLocks/>
            </p:cNvGrpSpPr>
            <p:nvPr/>
          </p:nvGrpSpPr>
          <p:grpSpPr bwMode="auto">
            <a:xfrm>
              <a:off x="576" y="1152"/>
              <a:ext cx="192" cy="192"/>
              <a:chOff x="768" y="2880"/>
              <a:chExt cx="192" cy="192"/>
            </a:xfrm>
          </p:grpSpPr>
          <p:sp>
            <p:nvSpPr>
              <p:cNvPr id="50" name="Oval 89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90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" name="Rectangle 91"/>
            <p:cNvSpPr>
              <a:spLocks noChangeArrowheads="1"/>
            </p:cNvSpPr>
            <p:nvPr/>
          </p:nvSpPr>
          <p:spPr bwMode="auto">
            <a:xfrm>
              <a:off x="1440" y="1536"/>
              <a:ext cx="864" cy="13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92"/>
            <p:cNvSpPr txBox="1">
              <a:spLocks noChangeArrowheads="1"/>
            </p:cNvSpPr>
            <p:nvPr/>
          </p:nvSpPr>
          <p:spPr bwMode="auto">
            <a:xfrm>
              <a:off x="1152" y="216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1</a:t>
              </a:r>
            </a:p>
          </p:txBody>
        </p:sp>
        <p:sp>
          <p:nvSpPr>
            <p:cNvPr id="37" name="Text Box 93"/>
            <p:cNvSpPr txBox="1">
              <a:spLocks noChangeArrowheads="1"/>
            </p:cNvSpPr>
            <p:nvPr/>
          </p:nvSpPr>
          <p:spPr bwMode="auto">
            <a:xfrm>
              <a:off x="1872" y="1584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2</a:t>
              </a:r>
            </a:p>
          </p:txBody>
        </p:sp>
        <p:sp>
          <p:nvSpPr>
            <p:cNvPr id="38" name="Text Box 94"/>
            <p:cNvSpPr txBox="1">
              <a:spLocks noChangeArrowheads="1"/>
            </p:cNvSpPr>
            <p:nvPr/>
          </p:nvSpPr>
          <p:spPr bwMode="auto">
            <a:xfrm>
              <a:off x="2064" y="2112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/>
                <a:t>3</a:t>
              </a:r>
            </a:p>
          </p:txBody>
        </p:sp>
        <p:sp>
          <p:nvSpPr>
            <p:cNvPr id="39" name="Text Box 95"/>
            <p:cNvSpPr txBox="1">
              <a:spLocks noChangeArrowheads="1"/>
            </p:cNvSpPr>
            <p:nvPr/>
          </p:nvSpPr>
          <p:spPr bwMode="auto">
            <a:xfrm>
              <a:off x="1916" y="2688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4</a:t>
              </a:r>
            </a:p>
          </p:txBody>
        </p:sp>
        <p:sp>
          <p:nvSpPr>
            <p:cNvPr id="40" name="Line 96"/>
            <p:cNvSpPr>
              <a:spLocks noChangeShapeType="1"/>
            </p:cNvSpPr>
            <p:nvPr/>
          </p:nvSpPr>
          <p:spPr bwMode="auto">
            <a:xfrm>
              <a:off x="2448" y="2880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97"/>
            <p:cNvSpPr>
              <a:spLocks noChangeShapeType="1"/>
            </p:cNvSpPr>
            <p:nvPr/>
          </p:nvSpPr>
          <p:spPr bwMode="auto">
            <a:xfrm>
              <a:off x="2448" y="1536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98"/>
            <p:cNvSpPr>
              <a:spLocks noChangeShapeType="1"/>
            </p:cNvSpPr>
            <p:nvPr/>
          </p:nvSpPr>
          <p:spPr bwMode="auto">
            <a:xfrm>
              <a:off x="2592" y="2400"/>
              <a:ext cx="0" cy="4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9"/>
            <p:cNvSpPr>
              <a:spLocks noChangeShapeType="1"/>
            </p:cNvSpPr>
            <p:nvPr/>
          </p:nvSpPr>
          <p:spPr bwMode="auto">
            <a:xfrm flipV="1">
              <a:off x="2592" y="1536"/>
              <a:ext cx="0" cy="52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0"/>
            <p:cNvSpPr>
              <a:spLocks noChangeShapeType="1"/>
            </p:cNvSpPr>
            <p:nvPr/>
          </p:nvSpPr>
          <p:spPr bwMode="auto">
            <a:xfrm rot="-5400000">
              <a:off x="2160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1"/>
            <p:cNvSpPr>
              <a:spLocks noChangeShapeType="1"/>
            </p:cNvSpPr>
            <p:nvPr/>
          </p:nvSpPr>
          <p:spPr bwMode="auto">
            <a:xfrm rot="-5400000">
              <a:off x="1296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02"/>
            <p:cNvSpPr>
              <a:spLocks noChangeShapeType="1"/>
            </p:cNvSpPr>
            <p:nvPr/>
          </p:nvSpPr>
          <p:spPr bwMode="auto">
            <a:xfrm rot="-5400000">
              <a:off x="2150" y="1189"/>
              <a:ext cx="0" cy="3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03"/>
            <p:cNvSpPr>
              <a:spLocks noChangeShapeType="1"/>
            </p:cNvSpPr>
            <p:nvPr/>
          </p:nvSpPr>
          <p:spPr bwMode="auto">
            <a:xfrm rot="16200000" flipV="1">
              <a:off x="1632" y="1152"/>
              <a:ext cx="0" cy="38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8" name="Object 104"/>
            <p:cNvGraphicFramePr>
              <a:graphicFrameLocks noChangeAspect="1"/>
            </p:cNvGraphicFramePr>
            <p:nvPr/>
          </p:nvGraphicFramePr>
          <p:xfrm>
            <a:off x="2496" y="2064"/>
            <a:ext cx="166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8" name="Equation" r:id="rId3" imgW="114120" imgH="177480" progId="Equation.3">
                    <p:embed/>
                  </p:oleObj>
                </mc:Choice>
                <mc:Fallback>
                  <p:oleObj name="Equation" r:id="rId3" imgW="114120" imgH="17748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064"/>
                          <a:ext cx="166" cy="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105"/>
            <p:cNvGraphicFramePr>
              <a:graphicFrameLocks noChangeAspect="1"/>
            </p:cNvGraphicFramePr>
            <p:nvPr/>
          </p:nvGraphicFramePr>
          <p:xfrm>
            <a:off x="1824" y="1237"/>
            <a:ext cx="22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9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237"/>
                          <a:ext cx="221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http://upload.wikimedia.org/wikipedia/commons/e/ea/Solenoid_Val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34" y="411323"/>
            <a:ext cx="5346065" cy="60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1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356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Fuel Injector notional design</a:t>
            </a:r>
            <a:endParaRPr lang="en-US" dirty="0"/>
          </a:p>
        </p:txBody>
      </p:sp>
      <p:pic>
        <p:nvPicPr>
          <p:cNvPr id="26626" name="Picture 2" descr="File:Injector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0"/>
            <a:ext cx="8631936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2880" y="6170414"/>
            <a:ext cx="3364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 tooltip="en:User:WikipedianProlific"/>
              </a:rPr>
              <a:t>WikipedianProlific</a:t>
            </a:r>
            <a:r>
              <a:rPr lang="en-US" dirty="0"/>
              <a:t> at </a:t>
            </a:r>
            <a:r>
              <a:rPr lang="en-US" dirty="0" err="1">
                <a:hlinkClick r:id="rId4"/>
              </a:rPr>
              <a:t>en.wikipedia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5974" y="6156960"/>
            <a:ext cx="117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CC SSA 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4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ERN CMS Solenoid schemat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602297"/>
            <a:ext cx="7419975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41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759</Words>
  <Application>Microsoft Office PowerPoint</Application>
  <PresentationFormat>On-screen Show (4:3)</PresentationFormat>
  <Paragraphs>149</Paragraphs>
  <Slides>38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Angle </vt:lpstr>
      <vt:lpstr>Charge in B-field Setup</vt:lpstr>
      <vt:lpstr>Charge in B-field</vt:lpstr>
      <vt:lpstr>PowerPoint Presentation</vt:lpstr>
      <vt:lpstr>PowerPoint Presentation</vt:lpstr>
      <vt:lpstr>Bending of an Electron Beam</vt:lpstr>
      <vt:lpstr>PowerPoint Presentation</vt:lpstr>
      <vt:lpstr>PowerPoint Presentation</vt:lpstr>
      <vt:lpstr>PowerPoint Presentation</vt:lpstr>
      <vt:lpstr>PowerPoint Presentation</vt:lpstr>
      <vt:lpstr>Velocity Selector, cont.</vt:lpstr>
      <vt:lpstr>Velocity Selector, final</vt:lpstr>
      <vt:lpstr>Mass Spectrometer</vt:lpstr>
      <vt:lpstr>PowerPoint Presentation</vt:lpstr>
      <vt:lpstr>Mass Spectrometer, cont.</vt:lpstr>
      <vt:lpstr>Thomson’s e/m Experiment</vt:lpstr>
      <vt:lpstr>Thomson’s e/m Experiment, 2</vt:lpstr>
      <vt:lpstr>Cyclotron</vt:lpstr>
      <vt:lpstr>Cyclotron, 2</vt:lpstr>
      <vt:lpstr>Cyclotron, 3</vt:lpstr>
      <vt:lpstr>Cyclotron, final</vt:lpstr>
      <vt:lpstr>Hall Effect</vt:lpstr>
      <vt:lpstr>Hall Effect, cont.</vt:lpstr>
      <vt:lpstr>Hall Voltage</vt:lpstr>
      <vt:lpstr>Hall Voltage, cont</vt:lpstr>
      <vt:lpstr>Hall Voltage, final</vt:lpstr>
    </vt:vector>
  </TitlesOfParts>
  <Company>BYU-Idaho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rtlines</cp:lastModifiedBy>
  <cp:revision>22</cp:revision>
  <dcterms:created xsi:type="dcterms:W3CDTF">2011-11-15T05:05:29Z</dcterms:created>
  <dcterms:modified xsi:type="dcterms:W3CDTF">2013-07-01T19:40:16Z</dcterms:modified>
</cp:coreProperties>
</file>